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0"/>
  </p:notesMasterIdLst>
  <p:sldIdLst>
    <p:sldId id="256" r:id="rId4"/>
    <p:sldId id="257" r:id="rId5"/>
    <p:sldId id="258" r:id="rId6"/>
    <p:sldId id="261" r:id="rId7"/>
    <p:sldId id="262" r:id="rId8"/>
    <p:sldId id="263" r:id="rId9"/>
    <p:sldId id="264" r:id="rId10"/>
    <p:sldId id="265" r:id="rId11"/>
    <p:sldId id="266" r:id="rId12"/>
    <p:sldId id="267" r:id="rId13"/>
    <p:sldId id="268" r:id="rId14"/>
    <p:sldId id="270" r:id="rId15"/>
    <p:sldId id="281" r:id="rId16"/>
    <p:sldId id="282" r:id="rId17"/>
    <p:sldId id="283" r:id="rId18"/>
    <p:sldId id="271" r:id="rId19"/>
    <p:sldId id="272" r:id="rId20"/>
    <p:sldId id="273" r:id="rId21"/>
    <p:sldId id="275" r:id="rId22"/>
    <p:sldId id="277" r:id="rId23"/>
    <p:sldId id="278" r:id="rId24"/>
    <p:sldId id="280"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0" autoAdjust="0"/>
    <p:restoredTop sz="80872" autoAdjust="0"/>
  </p:normalViewPr>
  <p:slideViewPr>
    <p:cSldViewPr>
      <p:cViewPr varScale="1">
        <p:scale>
          <a:sx n="81" d="100"/>
          <a:sy n="81" d="100"/>
        </p:scale>
        <p:origin x="130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 Id="rId2"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71405414600953"/>
          <c:y val="0.0331315672395224"/>
          <c:w val="0.546859993195295"/>
          <c:h val="0.864865748922923"/>
        </c:manualLayout>
      </c:layout>
      <c:barChart>
        <c:barDir val="bar"/>
        <c:grouping val="clustered"/>
        <c:varyColors val="0"/>
        <c:ser>
          <c:idx val="0"/>
          <c:order val="0"/>
          <c:tx>
            <c:strRef>
              <c:f>Sheet1!$B$1</c:f>
              <c:strCache>
                <c:ptCount val="1"/>
                <c:pt idx="0">
                  <c:v>Engaged</c:v>
                </c:pt>
              </c:strCache>
            </c:strRef>
          </c:tx>
          <c:invertIfNegative val="0"/>
          <c:cat>
            <c:strRef>
              <c:f>Sheet1!$A$2:$A$7</c:f>
              <c:strCache>
                <c:ptCount val="6"/>
                <c:pt idx="0">
                  <c:v>doubts are tolerated</c:v>
                </c:pt>
                <c:pt idx="1">
                  <c:v>people are authentic</c:v>
                </c:pt>
                <c:pt idx="2">
                  <c:v>helped me understand</c:v>
                </c:pt>
                <c:pt idx="3">
                  <c:v>I can be myself at church</c:v>
                </c:pt>
                <c:pt idx="4">
                  <c:v>teaching is relevant for life</c:v>
                </c:pt>
                <c:pt idx="5">
                  <c:v>compassion for those less fortunate</c:v>
                </c:pt>
              </c:strCache>
            </c:strRef>
          </c:cat>
          <c:val>
            <c:numRef>
              <c:f>Sheet1!$B$2:$B$7</c:f>
              <c:numCache>
                <c:formatCode>General</c:formatCode>
                <c:ptCount val="6"/>
                <c:pt idx="0">
                  <c:v>58.0</c:v>
                </c:pt>
                <c:pt idx="1">
                  <c:v>62.0</c:v>
                </c:pt>
                <c:pt idx="2">
                  <c:v>65.0</c:v>
                </c:pt>
                <c:pt idx="3">
                  <c:v>72.0</c:v>
                </c:pt>
                <c:pt idx="4">
                  <c:v>80.0</c:v>
                </c:pt>
                <c:pt idx="5">
                  <c:v>84.0</c:v>
                </c:pt>
              </c:numCache>
            </c:numRef>
          </c:val>
        </c:ser>
        <c:ser>
          <c:idx val="1"/>
          <c:order val="1"/>
          <c:tx>
            <c:strRef>
              <c:f>Sheet1!$C$1</c:f>
              <c:strCache>
                <c:ptCount val="1"/>
                <c:pt idx="0">
                  <c:v>Unengaged</c:v>
                </c:pt>
              </c:strCache>
            </c:strRef>
          </c:tx>
          <c:invertIfNegative val="0"/>
          <c:cat>
            <c:strRef>
              <c:f>Sheet1!$A$2:$A$7</c:f>
              <c:strCache>
                <c:ptCount val="6"/>
                <c:pt idx="0">
                  <c:v>doubts are tolerated</c:v>
                </c:pt>
                <c:pt idx="1">
                  <c:v>people are authentic</c:v>
                </c:pt>
                <c:pt idx="2">
                  <c:v>helped me understand</c:v>
                </c:pt>
                <c:pt idx="3">
                  <c:v>I can be myself at church</c:v>
                </c:pt>
                <c:pt idx="4">
                  <c:v>teaching is relevant for life</c:v>
                </c:pt>
                <c:pt idx="5">
                  <c:v>compassion for those less fortunate</c:v>
                </c:pt>
              </c:strCache>
            </c:strRef>
          </c:cat>
          <c:val>
            <c:numRef>
              <c:f>Sheet1!$C$2:$C$7</c:f>
              <c:numCache>
                <c:formatCode>General</c:formatCode>
                <c:ptCount val="6"/>
                <c:pt idx="0">
                  <c:v>35.0</c:v>
                </c:pt>
                <c:pt idx="1">
                  <c:v>45.0</c:v>
                </c:pt>
                <c:pt idx="2">
                  <c:v>48.0</c:v>
                </c:pt>
                <c:pt idx="3">
                  <c:v>46.0</c:v>
                </c:pt>
                <c:pt idx="4">
                  <c:v>60.0</c:v>
                </c:pt>
                <c:pt idx="5">
                  <c:v>66.0</c:v>
                </c:pt>
              </c:numCache>
            </c:numRef>
          </c:val>
        </c:ser>
        <c:dLbls>
          <c:showLegendKey val="0"/>
          <c:showVal val="0"/>
          <c:showCatName val="0"/>
          <c:showSerName val="0"/>
          <c:showPercent val="0"/>
          <c:showBubbleSize val="0"/>
        </c:dLbls>
        <c:gapWidth val="150"/>
        <c:axId val="2147119408"/>
        <c:axId val="2143486768"/>
      </c:barChart>
      <c:catAx>
        <c:axId val="2147119408"/>
        <c:scaling>
          <c:orientation val="minMax"/>
        </c:scaling>
        <c:delete val="0"/>
        <c:axPos val="l"/>
        <c:majorTickMark val="out"/>
        <c:minorTickMark val="none"/>
        <c:tickLblPos val="nextTo"/>
        <c:crossAx val="2143486768"/>
        <c:crosses val="autoZero"/>
        <c:auto val="1"/>
        <c:lblAlgn val="ctr"/>
        <c:lblOffset val="100"/>
        <c:noMultiLvlLbl val="0"/>
      </c:catAx>
      <c:valAx>
        <c:axId val="2143486768"/>
        <c:scaling>
          <c:orientation val="minMax"/>
        </c:scaling>
        <c:delete val="0"/>
        <c:axPos val="b"/>
        <c:majorGridlines/>
        <c:numFmt formatCode="General" sourceLinked="1"/>
        <c:majorTickMark val="out"/>
        <c:minorTickMark val="none"/>
        <c:tickLblPos val="nextTo"/>
        <c:crossAx val="2147119408"/>
        <c:crosses val="autoZero"/>
        <c:crossBetween val="between"/>
        <c:majorUnit val="10.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79352823952561"/>
          <c:y val="0.0331315672395224"/>
          <c:w val="0.482344099348693"/>
          <c:h val="0.864865748922923"/>
        </c:manualLayout>
      </c:layout>
      <c:barChart>
        <c:barDir val="bar"/>
        <c:grouping val="clustered"/>
        <c:varyColors val="0"/>
        <c:ser>
          <c:idx val="0"/>
          <c:order val="0"/>
          <c:tx>
            <c:strRef>
              <c:f>Sheet1!$B$1</c:f>
              <c:strCache>
                <c:ptCount val="1"/>
                <c:pt idx="0">
                  <c:v>Engaged</c:v>
                </c:pt>
              </c:strCache>
            </c:strRef>
          </c:tx>
          <c:invertIfNegative val="0"/>
          <c:cat>
            <c:strRef>
              <c:f>Sheet1!$A$2:$A$5</c:f>
              <c:strCache>
                <c:ptCount val="4"/>
                <c:pt idx="0">
                  <c:v>teachings seem shallow</c:v>
                </c:pt>
                <c:pt idx="1">
                  <c:v>like an exclusive club</c:v>
                </c:pt>
                <c:pt idx="2">
                  <c:v>the church is overprotective</c:v>
                </c:pt>
                <c:pt idx="3">
                  <c:v>leaders are repressive of ideas</c:v>
                </c:pt>
              </c:strCache>
            </c:strRef>
          </c:cat>
          <c:val>
            <c:numRef>
              <c:f>Sheet1!$B$2:$B$5</c:f>
              <c:numCache>
                <c:formatCode>General</c:formatCode>
                <c:ptCount val="4"/>
                <c:pt idx="0">
                  <c:v>34.0</c:v>
                </c:pt>
                <c:pt idx="1">
                  <c:v>36.0</c:v>
                </c:pt>
                <c:pt idx="2">
                  <c:v>44.0</c:v>
                </c:pt>
                <c:pt idx="3">
                  <c:v>45.0</c:v>
                </c:pt>
              </c:numCache>
            </c:numRef>
          </c:val>
        </c:ser>
        <c:ser>
          <c:idx val="1"/>
          <c:order val="1"/>
          <c:tx>
            <c:strRef>
              <c:f>Sheet1!$C$1</c:f>
              <c:strCache>
                <c:ptCount val="1"/>
                <c:pt idx="0">
                  <c:v>Unengaged</c:v>
                </c:pt>
              </c:strCache>
            </c:strRef>
          </c:tx>
          <c:invertIfNegative val="0"/>
          <c:cat>
            <c:strRef>
              <c:f>Sheet1!$A$2:$A$5</c:f>
              <c:strCache>
                <c:ptCount val="4"/>
                <c:pt idx="0">
                  <c:v>teachings seem shallow</c:v>
                </c:pt>
                <c:pt idx="1">
                  <c:v>like an exclusive club</c:v>
                </c:pt>
                <c:pt idx="2">
                  <c:v>the church is overprotective</c:v>
                </c:pt>
                <c:pt idx="3">
                  <c:v>leaders are repressive of ideas</c:v>
                </c:pt>
              </c:strCache>
            </c:strRef>
          </c:cat>
          <c:val>
            <c:numRef>
              <c:f>Sheet1!$C$2:$C$5</c:f>
              <c:numCache>
                <c:formatCode>General</c:formatCode>
                <c:ptCount val="4"/>
                <c:pt idx="0">
                  <c:v>51.0</c:v>
                </c:pt>
                <c:pt idx="1">
                  <c:v>54.0</c:v>
                </c:pt>
                <c:pt idx="2">
                  <c:v>68.0</c:v>
                </c:pt>
                <c:pt idx="3">
                  <c:v>68.0</c:v>
                </c:pt>
              </c:numCache>
            </c:numRef>
          </c:val>
        </c:ser>
        <c:dLbls>
          <c:showLegendKey val="0"/>
          <c:showVal val="0"/>
          <c:showCatName val="0"/>
          <c:showSerName val="0"/>
          <c:showPercent val="0"/>
          <c:showBubbleSize val="0"/>
        </c:dLbls>
        <c:gapWidth val="150"/>
        <c:axId val="2135515888"/>
        <c:axId val="2135518672"/>
      </c:barChart>
      <c:catAx>
        <c:axId val="2135515888"/>
        <c:scaling>
          <c:orientation val="minMax"/>
        </c:scaling>
        <c:delete val="0"/>
        <c:axPos val="l"/>
        <c:majorTickMark val="out"/>
        <c:minorTickMark val="none"/>
        <c:tickLblPos val="nextTo"/>
        <c:crossAx val="2135518672"/>
        <c:crosses val="autoZero"/>
        <c:auto val="1"/>
        <c:lblAlgn val="ctr"/>
        <c:lblOffset val="100"/>
        <c:noMultiLvlLbl val="0"/>
      </c:catAx>
      <c:valAx>
        <c:axId val="2135518672"/>
        <c:scaling>
          <c:orientation val="minMax"/>
        </c:scaling>
        <c:delete val="0"/>
        <c:axPos val="b"/>
        <c:majorGridlines/>
        <c:numFmt formatCode="General" sourceLinked="1"/>
        <c:majorTickMark val="out"/>
        <c:minorTickMark val="none"/>
        <c:tickLblPos val="nextTo"/>
        <c:crossAx val="2135515888"/>
        <c:crosses val="autoZero"/>
        <c:crossBetween val="between"/>
        <c:majorUnit val="10.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7654442500243"/>
          <c:y val="0.0331315672395224"/>
          <c:w val="0.521950398561291"/>
          <c:h val="0.864865748922923"/>
        </c:manualLayout>
      </c:layout>
      <c:barChart>
        <c:barDir val="bar"/>
        <c:grouping val="clustered"/>
        <c:varyColors val="0"/>
        <c:ser>
          <c:idx val="0"/>
          <c:order val="0"/>
          <c:tx>
            <c:strRef>
              <c:f>Sheet1!$B$1</c:f>
              <c:strCache>
                <c:ptCount val="1"/>
                <c:pt idx="0">
                  <c:v>Engaged</c:v>
                </c:pt>
              </c:strCache>
            </c:strRef>
          </c:tx>
          <c:invertIfNegative val="0"/>
          <c:cat>
            <c:strRef>
              <c:f>Sheet1!$A$2:$A$7</c:f>
              <c:strCache>
                <c:ptCount val="6"/>
                <c:pt idx="0">
                  <c:v>held church office</c:v>
                </c:pt>
                <c:pt idx="1">
                  <c:v>"share your faith" activities</c:v>
                </c:pt>
                <c:pt idx="2">
                  <c:v>tithed regularly</c:v>
                </c:pt>
                <c:pt idx="3">
                  <c:v>youth group &gt; 1 per month</c:v>
                </c:pt>
                <c:pt idx="4">
                  <c:v>church social functions</c:v>
                </c:pt>
                <c:pt idx="5">
                  <c:v>Sabbath School &gt; 1 per month</c:v>
                </c:pt>
              </c:strCache>
            </c:strRef>
          </c:cat>
          <c:val>
            <c:numRef>
              <c:f>Sheet1!$B$2:$B$7</c:f>
              <c:numCache>
                <c:formatCode>General</c:formatCode>
                <c:ptCount val="6"/>
                <c:pt idx="0">
                  <c:v>35.0</c:v>
                </c:pt>
                <c:pt idx="1">
                  <c:v>40.0</c:v>
                </c:pt>
                <c:pt idx="2">
                  <c:v>64.0</c:v>
                </c:pt>
                <c:pt idx="3">
                  <c:v>66.0</c:v>
                </c:pt>
                <c:pt idx="4">
                  <c:v>77.0</c:v>
                </c:pt>
                <c:pt idx="5">
                  <c:v>90.0</c:v>
                </c:pt>
              </c:numCache>
            </c:numRef>
          </c:val>
        </c:ser>
        <c:ser>
          <c:idx val="1"/>
          <c:order val="1"/>
          <c:tx>
            <c:strRef>
              <c:f>Sheet1!$C$1</c:f>
              <c:strCache>
                <c:ptCount val="1"/>
                <c:pt idx="0">
                  <c:v>Unengaged</c:v>
                </c:pt>
              </c:strCache>
            </c:strRef>
          </c:tx>
          <c:invertIfNegative val="0"/>
          <c:cat>
            <c:strRef>
              <c:f>Sheet1!$A$2:$A$7</c:f>
              <c:strCache>
                <c:ptCount val="6"/>
                <c:pt idx="0">
                  <c:v>held church office</c:v>
                </c:pt>
                <c:pt idx="1">
                  <c:v>"share your faith" activities</c:v>
                </c:pt>
                <c:pt idx="2">
                  <c:v>tithed regularly</c:v>
                </c:pt>
                <c:pt idx="3">
                  <c:v>youth group &gt; 1 per month</c:v>
                </c:pt>
                <c:pt idx="4">
                  <c:v>church social functions</c:v>
                </c:pt>
                <c:pt idx="5">
                  <c:v>Sabbath School &gt; 1 per month</c:v>
                </c:pt>
              </c:strCache>
            </c:strRef>
          </c:cat>
          <c:val>
            <c:numRef>
              <c:f>Sheet1!$C$2:$C$7</c:f>
              <c:numCache>
                <c:formatCode>General</c:formatCode>
                <c:ptCount val="6"/>
                <c:pt idx="0">
                  <c:v>30.0</c:v>
                </c:pt>
                <c:pt idx="1">
                  <c:v>36.0</c:v>
                </c:pt>
                <c:pt idx="2">
                  <c:v>58.0</c:v>
                </c:pt>
                <c:pt idx="3">
                  <c:v>69.0</c:v>
                </c:pt>
                <c:pt idx="4">
                  <c:v>73.0</c:v>
                </c:pt>
                <c:pt idx="5">
                  <c:v>82.0</c:v>
                </c:pt>
              </c:numCache>
            </c:numRef>
          </c:val>
        </c:ser>
        <c:dLbls>
          <c:showLegendKey val="0"/>
          <c:showVal val="0"/>
          <c:showCatName val="0"/>
          <c:showSerName val="0"/>
          <c:showPercent val="0"/>
          <c:showBubbleSize val="0"/>
        </c:dLbls>
        <c:gapWidth val="150"/>
        <c:axId val="2135559728"/>
        <c:axId val="2135562512"/>
      </c:barChart>
      <c:catAx>
        <c:axId val="2135559728"/>
        <c:scaling>
          <c:orientation val="minMax"/>
        </c:scaling>
        <c:delete val="0"/>
        <c:axPos val="l"/>
        <c:majorTickMark val="out"/>
        <c:minorTickMark val="none"/>
        <c:tickLblPos val="nextTo"/>
        <c:crossAx val="2135562512"/>
        <c:crosses val="autoZero"/>
        <c:auto val="1"/>
        <c:lblAlgn val="ctr"/>
        <c:lblOffset val="100"/>
        <c:noMultiLvlLbl val="0"/>
      </c:catAx>
      <c:valAx>
        <c:axId val="2135562512"/>
        <c:scaling>
          <c:orientation val="minMax"/>
        </c:scaling>
        <c:delete val="0"/>
        <c:axPos val="b"/>
        <c:majorGridlines/>
        <c:numFmt formatCode="General" sourceLinked="1"/>
        <c:majorTickMark val="out"/>
        <c:minorTickMark val="none"/>
        <c:tickLblPos val="nextTo"/>
        <c:crossAx val="2135559728"/>
        <c:crosses val="autoZero"/>
        <c:crossBetween val="between"/>
        <c:majorUnit val="10.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bar"/>
        <c:grouping val="clustered"/>
        <c:varyColors val="0"/>
        <c:ser>
          <c:idx val="0"/>
          <c:order val="0"/>
          <c:tx>
            <c:strRef>
              <c:f>Sheet1!$A$2</c:f>
              <c:strCache>
                <c:ptCount val="1"/>
                <c:pt idx="0">
                  <c:v>Adventist Church is the true church</c:v>
                </c:pt>
              </c:strCache>
            </c:strRef>
          </c:tx>
          <c:invertIfNegative val="0"/>
          <c:dLbls>
            <c:delete val="1"/>
          </c:dLbls>
          <c:cat>
            <c:strRef>
              <c:f>Sheet1!$B$1:$C$1</c:f>
              <c:strCache>
                <c:ptCount val="2"/>
                <c:pt idx="0">
                  <c:v>not engaged</c:v>
                </c:pt>
                <c:pt idx="1">
                  <c:v>engaged</c:v>
                </c:pt>
              </c:strCache>
            </c:strRef>
          </c:cat>
          <c:val>
            <c:numRef>
              <c:f>Sheet1!$B$2:$C$2</c:f>
              <c:numCache>
                <c:formatCode>0</c:formatCode>
                <c:ptCount val="2"/>
                <c:pt idx="0">
                  <c:v>18.0</c:v>
                </c:pt>
                <c:pt idx="1">
                  <c:v>46.0</c:v>
                </c:pt>
              </c:numCache>
            </c:numRef>
          </c:val>
        </c:ser>
        <c:ser>
          <c:idx val="1"/>
          <c:order val="1"/>
          <c:tx>
            <c:strRef>
              <c:f>Sheet1!$A$3</c:f>
              <c:strCache>
                <c:ptCount val="1"/>
                <c:pt idx="0">
                  <c:v>Ellen White is a true prophet</c:v>
                </c:pt>
              </c:strCache>
            </c:strRef>
          </c:tx>
          <c:invertIfNegative val="0"/>
          <c:dLbls>
            <c:delete val="1"/>
          </c:dLbls>
          <c:cat>
            <c:strRef>
              <c:f>Sheet1!$B$1:$C$1</c:f>
              <c:strCache>
                <c:ptCount val="2"/>
                <c:pt idx="0">
                  <c:v>not engaged</c:v>
                </c:pt>
                <c:pt idx="1">
                  <c:v>engaged</c:v>
                </c:pt>
              </c:strCache>
            </c:strRef>
          </c:cat>
          <c:val>
            <c:numRef>
              <c:f>Sheet1!$B$3:$C$3</c:f>
              <c:numCache>
                <c:formatCode>0</c:formatCode>
                <c:ptCount val="2"/>
                <c:pt idx="0">
                  <c:v>20.0</c:v>
                </c:pt>
                <c:pt idx="1">
                  <c:v>60.0</c:v>
                </c:pt>
              </c:numCache>
            </c:numRef>
          </c:val>
        </c:ser>
        <c:ser>
          <c:idx val="2"/>
          <c:order val="2"/>
          <c:tx>
            <c:strRef>
              <c:f>Sheet1!$A$4</c:f>
              <c:strCache>
                <c:ptCount val="1"/>
                <c:pt idx="0">
                  <c:v>the heavenly sanctuary and the 2300 days</c:v>
                </c:pt>
              </c:strCache>
            </c:strRef>
          </c:tx>
          <c:invertIfNegative val="0"/>
          <c:dLbls>
            <c:delete val="1"/>
          </c:dLbls>
          <c:cat>
            <c:strRef>
              <c:f>Sheet1!$B$1:$C$1</c:f>
              <c:strCache>
                <c:ptCount val="2"/>
                <c:pt idx="0">
                  <c:v>not engaged</c:v>
                </c:pt>
                <c:pt idx="1">
                  <c:v>engaged</c:v>
                </c:pt>
              </c:strCache>
            </c:strRef>
          </c:cat>
          <c:val>
            <c:numRef>
              <c:f>Sheet1!$B$4:$C$4</c:f>
              <c:numCache>
                <c:formatCode>0</c:formatCode>
                <c:ptCount val="2"/>
                <c:pt idx="0">
                  <c:v>25.0</c:v>
                </c:pt>
                <c:pt idx="1">
                  <c:v>67.0</c:v>
                </c:pt>
              </c:numCache>
            </c:numRef>
          </c:val>
        </c:ser>
        <c:ser>
          <c:idx val="3"/>
          <c:order val="3"/>
          <c:tx>
            <c:strRef>
              <c:f>Sheet1!$A$5</c:f>
              <c:strCache>
                <c:ptCount val="1"/>
                <c:pt idx="0">
                  <c:v>the Sabbath</c:v>
                </c:pt>
              </c:strCache>
            </c:strRef>
          </c:tx>
          <c:invertIfNegative val="0"/>
          <c:dLbls>
            <c:delete val="1"/>
          </c:dLbls>
          <c:cat>
            <c:strRef>
              <c:f>Sheet1!$B$1:$C$1</c:f>
              <c:strCache>
                <c:ptCount val="2"/>
                <c:pt idx="0">
                  <c:v>not engaged</c:v>
                </c:pt>
                <c:pt idx="1">
                  <c:v>engaged</c:v>
                </c:pt>
              </c:strCache>
            </c:strRef>
          </c:cat>
          <c:val>
            <c:numRef>
              <c:f>Sheet1!$B$5:$C$5</c:f>
              <c:numCache>
                <c:formatCode>0</c:formatCode>
                <c:ptCount val="2"/>
                <c:pt idx="0">
                  <c:v>61.0</c:v>
                </c:pt>
                <c:pt idx="1">
                  <c:v>92.0</c:v>
                </c:pt>
              </c:numCache>
            </c:numRef>
          </c:val>
        </c:ser>
        <c:ser>
          <c:idx val="4"/>
          <c:order val="4"/>
          <c:tx>
            <c:strRef>
              <c:f>Sheet1!$A$6</c:f>
              <c:strCache>
                <c:ptCount val="1"/>
                <c:pt idx="0">
                  <c:v>the state of the dead</c:v>
                </c:pt>
              </c:strCache>
            </c:strRef>
          </c:tx>
          <c:invertIfNegative val="0"/>
          <c:dLbls>
            <c:delete val="1"/>
          </c:dLbls>
          <c:cat>
            <c:strRef>
              <c:f>Sheet1!$B$1:$C$1</c:f>
              <c:strCache>
                <c:ptCount val="2"/>
                <c:pt idx="0">
                  <c:v>not engaged</c:v>
                </c:pt>
                <c:pt idx="1">
                  <c:v>engaged</c:v>
                </c:pt>
              </c:strCache>
            </c:strRef>
          </c:cat>
          <c:val>
            <c:numRef>
              <c:f>Sheet1!$B$6:$C$6</c:f>
              <c:numCache>
                <c:formatCode>0</c:formatCode>
                <c:ptCount val="2"/>
                <c:pt idx="0">
                  <c:v>68.0</c:v>
                </c:pt>
                <c:pt idx="1">
                  <c:v>94.0</c:v>
                </c:pt>
              </c:numCache>
            </c:numRef>
          </c:val>
        </c:ser>
        <c:ser>
          <c:idx val="5"/>
          <c:order val="5"/>
          <c:tx>
            <c:strRef>
              <c:f>Sheet1!$A$7</c:f>
              <c:strCache>
                <c:ptCount val="1"/>
                <c:pt idx="0">
                  <c:v>the second coming of Jesus</c:v>
                </c:pt>
              </c:strCache>
            </c:strRef>
          </c:tx>
          <c:invertIfNegative val="0"/>
          <c:dLbls>
            <c:delete val="1"/>
          </c:dLbls>
          <c:cat>
            <c:strRef>
              <c:f>Sheet1!$B$1:$C$1</c:f>
              <c:strCache>
                <c:ptCount val="2"/>
                <c:pt idx="0">
                  <c:v>not engaged</c:v>
                </c:pt>
                <c:pt idx="1">
                  <c:v>engaged</c:v>
                </c:pt>
              </c:strCache>
            </c:strRef>
          </c:cat>
          <c:val>
            <c:numRef>
              <c:f>Sheet1!$B$7:$C$7</c:f>
              <c:numCache>
                <c:formatCode>0</c:formatCode>
                <c:ptCount val="2"/>
                <c:pt idx="0">
                  <c:v>71.0</c:v>
                </c:pt>
                <c:pt idx="1">
                  <c:v>97.0</c:v>
                </c:pt>
              </c:numCache>
            </c:numRef>
          </c:val>
        </c:ser>
        <c:dLbls>
          <c:showLegendKey val="0"/>
          <c:showVal val="1"/>
          <c:showCatName val="0"/>
          <c:showSerName val="0"/>
          <c:showPercent val="0"/>
          <c:showBubbleSize val="0"/>
        </c:dLbls>
        <c:gapWidth val="150"/>
        <c:overlap val="-25"/>
        <c:axId val="2134515264"/>
        <c:axId val="2134518176"/>
      </c:barChart>
      <c:catAx>
        <c:axId val="2134515264"/>
        <c:scaling>
          <c:orientation val="minMax"/>
        </c:scaling>
        <c:delete val="0"/>
        <c:axPos val="l"/>
        <c:numFmt formatCode="General" sourceLinked="1"/>
        <c:majorTickMark val="none"/>
        <c:minorTickMark val="none"/>
        <c:tickLblPos val="nextTo"/>
        <c:txPr>
          <a:bodyPr rot="-60000000" vert="horz"/>
          <a:lstStyle/>
          <a:p>
            <a:pPr>
              <a:defRPr/>
            </a:pPr>
            <a:endParaRPr lang="en-US"/>
          </a:p>
        </c:txPr>
        <c:crossAx val="2134518176"/>
        <c:crosses val="autoZero"/>
        <c:auto val="1"/>
        <c:lblAlgn val="ctr"/>
        <c:lblOffset val="100"/>
        <c:noMultiLvlLbl val="0"/>
      </c:catAx>
      <c:valAx>
        <c:axId val="2134518176"/>
        <c:scaling>
          <c:orientation val="minMax"/>
          <c:max val="100.0"/>
        </c:scaling>
        <c:delete val="0"/>
        <c:axPos val="b"/>
        <c:majorGridlines/>
        <c:numFmt formatCode="0" sourceLinked="1"/>
        <c:majorTickMark val="out"/>
        <c:minorTickMark val="none"/>
        <c:tickLblPos val="nextTo"/>
        <c:crossAx val="2134515264"/>
        <c:crosses val="autoZero"/>
        <c:crossBetween val="between"/>
        <c:majorUnit val="10.0"/>
      </c:valAx>
    </c:plotArea>
    <c:legend>
      <c:legendPos val="t"/>
      <c:layout>
        <c:manualLayout>
          <c:xMode val="edge"/>
          <c:yMode val="edge"/>
          <c:x val="0.0397177801228455"/>
          <c:y val="0.0208333333333333"/>
          <c:w val="0.867299834943312"/>
          <c:h val="0.402271161417323"/>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dirty="0" smtClean="0"/>
              <a:t>% </a:t>
            </a:r>
            <a:r>
              <a:rPr lang="en-US" sz="1600" b="1" i="0" dirty="0"/>
              <a:t>agree strongly</a:t>
            </a:r>
          </a:p>
        </c:rich>
      </c:tx>
      <c:layout>
        <c:manualLayout>
          <c:xMode val="edge"/>
          <c:yMode val="edge"/>
          <c:x val="0.42689231554389"/>
          <c:y val="0.0238095238095238"/>
        </c:manualLayout>
      </c:layout>
      <c:overlay val="0"/>
      <c:spPr>
        <a:noFill/>
        <a:ln>
          <a:noFill/>
        </a:ln>
        <a:effectLst/>
      </c:spPr>
    </c:title>
    <c:autoTitleDeleted val="0"/>
    <c:plotArea>
      <c:layout/>
      <c:lineChart>
        <c:grouping val="standard"/>
        <c:varyColors val="0"/>
        <c:ser>
          <c:idx val="0"/>
          <c:order val="0"/>
          <c:tx>
            <c:strRef>
              <c:f>Sheet1!$B$1</c:f>
              <c:strCache>
                <c:ptCount val="1"/>
                <c:pt idx="0">
                  <c:v>engaged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not using tobacco</c:v>
                </c:pt>
                <c:pt idx="1">
                  <c:v>keep Sabbath holy</c:v>
                </c:pt>
                <c:pt idx="2">
                  <c:v>not using illegal drugs</c:v>
                </c:pt>
              </c:strCache>
            </c:strRef>
          </c:cat>
          <c:val>
            <c:numRef>
              <c:f>Sheet1!$B$2:$B$4</c:f>
              <c:numCache>
                <c:formatCode>0</c:formatCode>
                <c:ptCount val="3"/>
                <c:pt idx="0">
                  <c:v>85.0</c:v>
                </c:pt>
                <c:pt idx="1">
                  <c:v>90.0</c:v>
                </c:pt>
                <c:pt idx="2">
                  <c:v>90.0</c:v>
                </c:pt>
              </c:numCache>
            </c:numRef>
          </c:val>
          <c:smooth val="0"/>
        </c:ser>
        <c:ser>
          <c:idx val="1"/>
          <c:order val="1"/>
          <c:tx>
            <c:strRef>
              <c:f>Sheet1!$C$1</c:f>
              <c:strCache>
                <c:ptCount val="1"/>
                <c:pt idx="0">
                  <c:v>unengaged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not using tobacco</c:v>
                </c:pt>
                <c:pt idx="1">
                  <c:v>keep Sabbath holy</c:v>
                </c:pt>
                <c:pt idx="2">
                  <c:v>not using illegal drugs</c:v>
                </c:pt>
              </c:strCache>
            </c:strRef>
          </c:cat>
          <c:val>
            <c:numRef>
              <c:f>Sheet1!$C$2:$C$4</c:f>
              <c:numCache>
                <c:formatCode>0</c:formatCode>
                <c:ptCount val="3"/>
                <c:pt idx="0">
                  <c:v>52.0</c:v>
                </c:pt>
                <c:pt idx="1">
                  <c:v>51.0</c:v>
                </c:pt>
                <c:pt idx="2">
                  <c:v>56.0</c:v>
                </c:pt>
              </c:numCache>
            </c:numRef>
          </c:val>
          <c:smooth val="0"/>
        </c:ser>
        <c:dLbls>
          <c:showLegendKey val="0"/>
          <c:showVal val="0"/>
          <c:showCatName val="0"/>
          <c:showSerName val="0"/>
          <c:showPercent val="0"/>
          <c:showBubbleSize val="0"/>
        </c:dLbls>
        <c:marker val="1"/>
        <c:smooth val="0"/>
        <c:axId val="2134577296"/>
        <c:axId val="2134580400"/>
      </c:lineChart>
      <c:catAx>
        <c:axId val="213457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34580400"/>
        <c:crosses val="autoZero"/>
        <c:auto val="1"/>
        <c:lblAlgn val="ctr"/>
        <c:lblOffset val="100"/>
        <c:noMultiLvlLbl val="0"/>
      </c:catAx>
      <c:valAx>
        <c:axId val="2134580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4577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i="0" dirty="0" smtClean="0"/>
              <a:t>% </a:t>
            </a:r>
            <a:r>
              <a:rPr lang="en-US" sz="1600" b="1" i="0" dirty="0"/>
              <a:t>agree strongly</a:t>
            </a:r>
          </a:p>
        </c:rich>
      </c:tx>
      <c:layout>
        <c:manualLayout>
          <c:xMode val="edge"/>
          <c:yMode val="edge"/>
          <c:x val="0.42689231554389"/>
          <c:y val="0.0238095238095238"/>
        </c:manualLayout>
      </c:layout>
      <c:overlay val="0"/>
      <c:spPr>
        <a:noFill/>
        <a:ln>
          <a:noFill/>
        </a:ln>
        <a:effectLst/>
      </c:spPr>
    </c:title>
    <c:autoTitleDeleted val="0"/>
    <c:plotArea>
      <c:layout/>
      <c:lineChart>
        <c:grouping val="standard"/>
        <c:varyColors val="0"/>
        <c:ser>
          <c:idx val="0"/>
          <c:order val="0"/>
          <c:tx>
            <c:strRef>
              <c:f>Sheet1!$B$1</c:f>
              <c:strCache>
                <c:ptCount val="1"/>
                <c:pt idx="0">
                  <c:v>engaged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dressing modestly</c:v>
                </c:pt>
                <c:pt idx="1">
                  <c:v>no alcoholic beverages</c:v>
                </c:pt>
                <c:pt idx="2">
                  <c:v>sex only within marriage</c:v>
                </c:pt>
              </c:strCache>
            </c:strRef>
          </c:cat>
          <c:val>
            <c:numRef>
              <c:f>Sheet1!$B$2:$B$4</c:f>
              <c:numCache>
                <c:formatCode>0</c:formatCode>
                <c:ptCount val="3"/>
                <c:pt idx="0">
                  <c:v>55.0</c:v>
                </c:pt>
                <c:pt idx="1">
                  <c:v>65.0</c:v>
                </c:pt>
                <c:pt idx="2">
                  <c:v>84.0</c:v>
                </c:pt>
              </c:numCache>
            </c:numRef>
          </c:val>
          <c:smooth val="0"/>
        </c:ser>
        <c:ser>
          <c:idx val="1"/>
          <c:order val="1"/>
          <c:tx>
            <c:strRef>
              <c:f>Sheet1!$C$1</c:f>
              <c:strCache>
                <c:ptCount val="1"/>
                <c:pt idx="0">
                  <c:v>unengaged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dressing modestly</c:v>
                </c:pt>
                <c:pt idx="1">
                  <c:v>no alcoholic beverages</c:v>
                </c:pt>
                <c:pt idx="2">
                  <c:v>sex only within marriage</c:v>
                </c:pt>
              </c:strCache>
            </c:strRef>
          </c:cat>
          <c:val>
            <c:numRef>
              <c:f>Sheet1!$C$2:$C$4</c:f>
              <c:numCache>
                <c:formatCode>0</c:formatCode>
                <c:ptCount val="3"/>
                <c:pt idx="0">
                  <c:v>33.0</c:v>
                </c:pt>
                <c:pt idx="1">
                  <c:v>22.0</c:v>
                </c:pt>
                <c:pt idx="2">
                  <c:v>38.0</c:v>
                </c:pt>
              </c:numCache>
            </c:numRef>
          </c:val>
          <c:smooth val="0"/>
        </c:ser>
        <c:dLbls>
          <c:showLegendKey val="0"/>
          <c:showVal val="0"/>
          <c:showCatName val="0"/>
          <c:showSerName val="0"/>
          <c:showPercent val="0"/>
          <c:showBubbleSize val="0"/>
        </c:dLbls>
        <c:marker val="1"/>
        <c:smooth val="0"/>
        <c:axId val="2134448416"/>
        <c:axId val="2134451408"/>
      </c:lineChart>
      <c:catAx>
        <c:axId val="213444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34451408"/>
        <c:crosses val="autoZero"/>
        <c:auto val="1"/>
        <c:lblAlgn val="ctr"/>
        <c:lblOffset val="100"/>
        <c:noMultiLvlLbl val="0"/>
      </c:catAx>
      <c:valAx>
        <c:axId val="2134451408"/>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4448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dirty="0" smtClean="0"/>
              <a:t>% </a:t>
            </a:r>
            <a:r>
              <a:rPr lang="en-US" sz="1600" b="1" i="0" dirty="0"/>
              <a:t>agree strongly</a:t>
            </a:r>
          </a:p>
        </c:rich>
      </c:tx>
      <c:layout>
        <c:manualLayout>
          <c:xMode val="edge"/>
          <c:yMode val="edge"/>
          <c:x val="0.42689231554389"/>
          <c:y val="0.0238095238095238"/>
        </c:manualLayout>
      </c:layout>
      <c:overlay val="0"/>
      <c:spPr>
        <a:noFill/>
        <a:ln>
          <a:noFill/>
        </a:ln>
        <a:effectLst/>
      </c:spPr>
    </c:title>
    <c:autoTitleDeleted val="0"/>
    <c:plotArea>
      <c:layout/>
      <c:lineChart>
        <c:grouping val="standard"/>
        <c:varyColors val="0"/>
        <c:ser>
          <c:idx val="0"/>
          <c:order val="0"/>
          <c:tx>
            <c:strRef>
              <c:f>Sheet1!$B$1</c:f>
              <c:strCache>
                <c:ptCount val="1"/>
                <c:pt idx="0">
                  <c:v>engaged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movie theaters</c:v>
                </c:pt>
                <c:pt idx="1">
                  <c:v>dancing</c:v>
                </c:pt>
                <c:pt idx="2">
                  <c:v>cosmetic jewelry</c:v>
                </c:pt>
                <c:pt idx="3">
                  <c:v>rock music</c:v>
                </c:pt>
              </c:strCache>
            </c:strRef>
          </c:cat>
          <c:val>
            <c:numRef>
              <c:f>Sheet1!$B$2:$B$5</c:f>
              <c:numCache>
                <c:formatCode>0</c:formatCode>
                <c:ptCount val="4"/>
                <c:pt idx="0">
                  <c:v>15.0</c:v>
                </c:pt>
                <c:pt idx="1">
                  <c:v>17.0</c:v>
                </c:pt>
                <c:pt idx="2">
                  <c:v>25.0</c:v>
                </c:pt>
                <c:pt idx="3">
                  <c:v>28.0</c:v>
                </c:pt>
              </c:numCache>
            </c:numRef>
          </c:val>
          <c:smooth val="0"/>
        </c:ser>
        <c:ser>
          <c:idx val="1"/>
          <c:order val="1"/>
          <c:tx>
            <c:strRef>
              <c:f>Sheet1!$C$1</c:f>
              <c:strCache>
                <c:ptCount val="1"/>
                <c:pt idx="0">
                  <c:v>unengaged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movie theaters</c:v>
                </c:pt>
                <c:pt idx="1">
                  <c:v>dancing</c:v>
                </c:pt>
                <c:pt idx="2">
                  <c:v>cosmetic jewelry</c:v>
                </c:pt>
                <c:pt idx="3">
                  <c:v>rock music</c:v>
                </c:pt>
              </c:strCache>
            </c:strRef>
          </c:cat>
          <c:val>
            <c:numRef>
              <c:f>Sheet1!$C$2:$C$5</c:f>
              <c:numCache>
                <c:formatCode>0</c:formatCode>
                <c:ptCount val="4"/>
                <c:pt idx="0">
                  <c:v>3.0</c:v>
                </c:pt>
                <c:pt idx="1">
                  <c:v>5.0</c:v>
                </c:pt>
                <c:pt idx="2">
                  <c:v>6.0</c:v>
                </c:pt>
                <c:pt idx="3">
                  <c:v>6.0</c:v>
                </c:pt>
              </c:numCache>
            </c:numRef>
          </c:val>
          <c:smooth val="0"/>
        </c:ser>
        <c:dLbls>
          <c:showLegendKey val="0"/>
          <c:showVal val="0"/>
          <c:showCatName val="0"/>
          <c:showSerName val="0"/>
          <c:showPercent val="0"/>
          <c:showBubbleSize val="0"/>
        </c:dLbls>
        <c:marker val="1"/>
        <c:smooth val="0"/>
        <c:axId val="2135477184"/>
        <c:axId val="2135427056"/>
      </c:lineChart>
      <c:catAx>
        <c:axId val="213547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35427056"/>
        <c:crosses val="autoZero"/>
        <c:auto val="1"/>
        <c:lblAlgn val="ctr"/>
        <c:lblOffset val="100"/>
        <c:noMultiLvlLbl val="0"/>
      </c:catAx>
      <c:valAx>
        <c:axId val="2135427056"/>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5477184"/>
        <c:crosses val="autoZero"/>
        <c:crossBetween val="between"/>
        <c:majorUnit val="1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7C7AD-9F79-CE4B-9D10-342070E6A9B7}" type="doc">
      <dgm:prSet loTypeId="urn:microsoft.com/office/officeart/2005/8/layout/vList5" loCatId="" qsTypeId="urn:microsoft.com/office/officeart/2005/8/quickstyle/simple5" qsCatId="simple" csTypeId="urn:microsoft.com/office/officeart/2005/8/colors/colorful2" csCatId="colorful" phldr="1"/>
      <dgm:spPr/>
      <dgm:t>
        <a:bodyPr/>
        <a:lstStyle/>
        <a:p>
          <a:endParaRPr lang="en-US"/>
        </a:p>
      </dgm:t>
    </dgm:pt>
    <dgm:pt modelId="{E5D04260-2952-974D-93F0-0B12A0429544}">
      <dgm:prSet phldrT="[Text]"/>
      <dgm:spPr/>
      <dgm:t>
        <a:bodyPr/>
        <a:lstStyle/>
        <a:p>
          <a:r>
            <a:rPr lang="en-US" dirty="0" smtClean="0"/>
            <a:t>Doubtless</a:t>
          </a:r>
          <a:endParaRPr lang="en-US" dirty="0"/>
        </a:p>
      </dgm:t>
    </dgm:pt>
    <dgm:pt modelId="{676578A8-09E4-A843-973A-F9D027DED0B1}" type="parTrans" cxnId="{7D01ED33-13F9-194E-B352-16C3AFED0461}">
      <dgm:prSet/>
      <dgm:spPr/>
      <dgm:t>
        <a:bodyPr/>
        <a:lstStyle/>
        <a:p>
          <a:endParaRPr lang="en-US"/>
        </a:p>
      </dgm:t>
    </dgm:pt>
    <dgm:pt modelId="{7CF5D7B7-5ACC-DF47-B66D-AA269E88BB0B}" type="sibTrans" cxnId="{7D01ED33-13F9-194E-B352-16C3AFED0461}">
      <dgm:prSet/>
      <dgm:spPr/>
      <dgm:t>
        <a:bodyPr/>
        <a:lstStyle/>
        <a:p>
          <a:endParaRPr lang="en-US"/>
        </a:p>
      </dgm:t>
    </dgm:pt>
    <dgm:pt modelId="{753E8F13-D041-6C46-859E-39767C67FB62}">
      <dgm:prSet phldrT="[Text]"/>
      <dgm:spPr/>
      <dgm:t>
        <a:bodyPr/>
        <a:lstStyle/>
        <a:p>
          <a:r>
            <a:rPr lang="en-US" dirty="0" smtClean="0"/>
            <a:t>U.S. 10%   |   SDA 28%</a:t>
          </a:r>
          <a:endParaRPr lang="en-US" dirty="0"/>
        </a:p>
      </dgm:t>
    </dgm:pt>
    <dgm:pt modelId="{74B523C7-9ADE-CF4E-82FB-152E0893518A}" type="parTrans" cxnId="{340B3365-B2E4-FC44-ADE4-84B913F73A98}">
      <dgm:prSet/>
      <dgm:spPr/>
      <dgm:t>
        <a:bodyPr/>
        <a:lstStyle/>
        <a:p>
          <a:endParaRPr lang="en-US"/>
        </a:p>
      </dgm:t>
    </dgm:pt>
    <dgm:pt modelId="{EA21B855-3C56-8744-93B9-5E875F4D9E98}" type="sibTrans" cxnId="{340B3365-B2E4-FC44-ADE4-84B913F73A98}">
      <dgm:prSet/>
      <dgm:spPr/>
      <dgm:t>
        <a:bodyPr/>
        <a:lstStyle/>
        <a:p>
          <a:endParaRPr lang="en-US"/>
        </a:p>
      </dgm:t>
    </dgm:pt>
    <dgm:pt modelId="{D8EE7CEB-4F6F-9442-A84C-5C140F86F915}">
      <dgm:prSet phldrT="[Text]"/>
      <dgm:spPr/>
      <dgm:t>
        <a:bodyPr/>
        <a:lstStyle/>
        <a:p>
          <a:r>
            <a:rPr lang="en-US" dirty="0" smtClean="0"/>
            <a:t>Exclusive</a:t>
          </a:r>
          <a:endParaRPr lang="en-US" dirty="0"/>
        </a:p>
      </dgm:t>
    </dgm:pt>
    <dgm:pt modelId="{E4646BC8-8FD8-2140-9456-D54AE3D096D3}" type="parTrans" cxnId="{69DE4842-24FE-A045-B44C-248345912BFF}">
      <dgm:prSet/>
      <dgm:spPr/>
      <dgm:t>
        <a:bodyPr/>
        <a:lstStyle/>
        <a:p>
          <a:endParaRPr lang="en-US"/>
        </a:p>
      </dgm:t>
    </dgm:pt>
    <dgm:pt modelId="{F4C86756-43BE-4C43-9E08-87FB1474245A}" type="sibTrans" cxnId="{69DE4842-24FE-A045-B44C-248345912BFF}">
      <dgm:prSet/>
      <dgm:spPr/>
      <dgm:t>
        <a:bodyPr/>
        <a:lstStyle/>
        <a:p>
          <a:endParaRPr lang="en-US"/>
        </a:p>
      </dgm:t>
    </dgm:pt>
    <dgm:pt modelId="{40CB4F7F-789F-054A-80D4-D3D15AB99D10}">
      <dgm:prSet phldrT="[Text]"/>
      <dgm:spPr/>
      <dgm:t>
        <a:bodyPr/>
        <a:lstStyle/>
        <a:p>
          <a:r>
            <a:rPr lang="en-US" dirty="0" smtClean="0"/>
            <a:t>U.S. 22%   |   SDA 34%  </a:t>
          </a:r>
          <a:endParaRPr lang="en-US" dirty="0"/>
        </a:p>
      </dgm:t>
    </dgm:pt>
    <dgm:pt modelId="{C423CFC8-5D9A-5A49-AD98-3C8E07D4D558}" type="parTrans" cxnId="{D35F611C-DAD3-AB4D-9ED7-B3715C88B8A5}">
      <dgm:prSet/>
      <dgm:spPr/>
      <dgm:t>
        <a:bodyPr/>
        <a:lstStyle/>
        <a:p>
          <a:endParaRPr lang="en-US"/>
        </a:p>
      </dgm:t>
    </dgm:pt>
    <dgm:pt modelId="{74A8F90F-9C04-7541-852F-DA8655BF879E}" type="sibTrans" cxnId="{D35F611C-DAD3-AB4D-9ED7-B3715C88B8A5}">
      <dgm:prSet/>
      <dgm:spPr/>
      <dgm:t>
        <a:bodyPr/>
        <a:lstStyle/>
        <a:p>
          <a:endParaRPr lang="en-US"/>
        </a:p>
      </dgm:t>
    </dgm:pt>
    <dgm:pt modelId="{7D173B1D-2CEE-9444-A378-0A7A7EB4A6F9}">
      <dgm:prSet phldrT="[Text]"/>
      <dgm:spPr/>
      <dgm:t>
        <a:bodyPr/>
        <a:lstStyle/>
        <a:p>
          <a:r>
            <a:rPr lang="en-US" dirty="0" smtClean="0"/>
            <a:t>Anti-science</a:t>
          </a:r>
          <a:endParaRPr lang="en-US" dirty="0"/>
        </a:p>
      </dgm:t>
    </dgm:pt>
    <dgm:pt modelId="{ED866AD2-6038-5640-9239-6A0BA3A2B30E}" type="parTrans" cxnId="{5E1F96C9-362C-8441-9B87-CE733CC11F8E}">
      <dgm:prSet/>
      <dgm:spPr/>
      <dgm:t>
        <a:bodyPr/>
        <a:lstStyle/>
        <a:p>
          <a:endParaRPr lang="en-US"/>
        </a:p>
      </dgm:t>
    </dgm:pt>
    <dgm:pt modelId="{D6CDDBDF-6284-9248-9723-A2FBEA685BED}" type="sibTrans" cxnId="{5E1F96C9-362C-8441-9B87-CE733CC11F8E}">
      <dgm:prSet/>
      <dgm:spPr/>
      <dgm:t>
        <a:bodyPr/>
        <a:lstStyle/>
        <a:p>
          <a:endParaRPr lang="en-US"/>
        </a:p>
      </dgm:t>
    </dgm:pt>
    <dgm:pt modelId="{05F102C2-58A4-C64C-9279-A72D469A6DF6}">
      <dgm:prSet phldrT="[Text]"/>
      <dgm:spPr/>
      <dgm:t>
        <a:bodyPr/>
        <a:lstStyle/>
        <a:p>
          <a:r>
            <a:rPr lang="en-US" dirty="0" smtClean="0"/>
            <a:t>U.S. 25%   |   SDA 47%</a:t>
          </a:r>
          <a:endParaRPr lang="en-US" dirty="0"/>
        </a:p>
      </dgm:t>
    </dgm:pt>
    <dgm:pt modelId="{0B5A90AD-009D-6F4E-9865-78F45526E20A}" type="parTrans" cxnId="{6E95038B-4E41-1D44-B069-E6111B63F7B2}">
      <dgm:prSet/>
      <dgm:spPr/>
      <dgm:t>
        <a:bodyPr/>
        <a:lstStyle/>
        <a:p>
          <a:endParaRPr lang="en-US"/>
        </a:p>
      </dgm:t>
    </dgm:pt>
    <dgm:pt modelId="{55C86AD5-0146-1F41-8794-C1440E99B071}" type="sibTrans" cxnId="{6E95038B-4E41-1D44-B069-E6111B63F7B2}">
      <dgm:prSet/>
      <dgm:spPr/>
      <dgm:t>
        <a:bodyPr/>
        <a:lstStyle/>
        <a:p>
          <a:endParaRPr lang="en-US"/>
        </a:p>
      </dgm:t>
    </dgm:pt>
    <dgm:pt modelId="{C19F6F33-D0B7-F941-9996-F7DE1497AE30}">
      <dgm:prSet phldrT="[Text]"/>
      <dgm:spPr/>
      <dgm:t>
        <a:bodyPr/>
        <a:lstStyle/>
        <a:p>
          <a:r>
            <a:rPr lang="en-US" dirty="0" smtClean="0"/>
            <a:t>Overprotective</a:t>
          </a:r>
          <a:endParaRPr lang="en-US" dirty="0"/>
        </a:p>
      </dgm:t>
    </dgm:pt>
    <dgm:pt modelId="{39F37932-1009-5847-8C7E-EE35A6F46C43}" type="parTrans" cxnId="{B781269B-3C55-554B-BF41-0AD418152BAE}">
      <dgm:prSet/>
      <dgm:spPr/>
      <dgm:t>
        <a:bodyPr/>
        <a:lstStyle/>
        <a:p>
          <a:endParaRPr lang="en-US"/>
        </a:p>
      </dgm:t>
    </dgm:pt>
    <dgm:pt modelId="{E094D6AA-F76A-BB4E-9BA1-A189D46FA153}" type="sibTrans" cxnId="{B781269B-3C55-554B-BF41-0AD418152BAE}">
      <dgm:prSet/>
      <dgm:spPr/>
      <dgm:t>
        <a:bodyPr/>
        <a:lstStyle/>
        <a:p>
          <a:endParaRPr lang="en-US"/>
        </a:p>
      </dgm:t>
    </dgm:pt>
    <dgm:pt modelId="{32F8B18E-0A06-6548-A3AD-6239E5638BED}">
      <dgm:prSet phldrT="[Text]"/>
      <dgm:spPr/>
      <dgm:t>
        <a:bodyPr/>
        <a:lstStyle/>
        <a:p>
          <a:r>
            <a:rPr lang="en-US" dirty="0" smtClean="0"/>
            <a:t>U.S. 23%   |   SDA 36%</a:t>
          </a:r>
          <a:endParaRPr lang="en-US" dirty="0"/>
        </a:p>
      </dgm:t>
    </dgm:pt>
    <dgm:pt modelId="{9EF3BD6E-D533-3B4F-842C-E73E6CFC0020}" type="parTrans" cxnId="{63AFCB49-45D2-4349-80EB-3DDC13A561A1}">
      <dgm:prSet/>
      <dgm:spPr/>
      <dgm:t>
        <a:bodyPr/>
        <a:lstStyle/>
        <a:p>
          <a:endParaRPr lang="en-US"/>
        </a:p>
      </dgm:t>
    </dgm:pt>
    <dgm:pt modelId="{51FB4B10-0771-A84A-98C6-362F886D11A0}" type="sibTrans" cxnId="{63AFCB49-45D2-4349-80EB-3DDC13A561A1}">
      <dgm:prSet/>
      <dgm:spPr/>
      <dgm:t>
        <a:bodyPr/>
        <a:lstStyle/>
        <a:p>
          <a:endParaRPr lang="en-US"/>
        </a:p>
      </dgm:t>
    </dgm:pt>
    <dgm:pt modelId="{CA19027E-B3C8-B745-9DC3-9C04EF366A22}">
      <dgm:prSet phldrT="[Text]"/>
      <dgm:spPr/>
      <dgm:t>
        <a:bodyPr/>
        <a:lstStyle/>
        <a:p>
          <a:r>
            <a:rPr lang="en-US" dirty="0" smtClean="0"/>
            <a:t>Shallow</a:t>
          </a:r>
          <a:endParaRPr lang="en-US" dirty="0"/>
        </a:p>
      </dgm:t>
    </dgm:pt>
    <dgm:pt modelId="{BA261989-A8B3-4144-8FA7-6508834CD00A}" type="parTrans" cxnId="{FC291547-5200-EC4C-9363-975305C5C30C}">
      <dgm:prSet/>
      <dgm:spPr/>
      <dgm:t>
        <a:bodyPr/>
        <a:lstStyle/>
        <a:p>
          <a:endParaRPr lang="en-US"/>
        </a:p>
      </dgm:t>
    </dgm:pt>
    <dgm:pt modelId="{7321820E-4576-1741-94F4-0965CE1676E9}" type="sibTrans" cxnId="{FC291547-5200-EC4C-9363-975305C5C30C}">
      <dgm:prSet/>
      <dgm:spPr/>
      <dgm:t>
        <a:bodyPr/>
        <a:lstStyle/>
        <a:p>
          <a:endParaRPr lang="en-US"/>
        </a:p>
      </dgm:t>
    </dgm:pt>
    <dgm:pt modelId="{1463DF5C-1AD3-8C41-87C1-DE063A369006}">
      <dgm:prSet phldrT="[Text]"/>
      <dgm:spPr/>
      <dgm:t>
        <a:bodyPr/>
        <a:lstStyle/>
        <a:p>
          <a:r>
            <a:rPr lang="en-US" dirty="0" smtClean="0"/>
            <a:t>U.S. 24%   |   SDA 29% </a:t>
          </a:r>
          <a:endParaRPr lang="en-US" dirty="0"/>
        </a:p>
      </dgm:t>
    </dgm:pt>
    <dgm:pt modelId="{7CF2AD2F-7CCA-9D47-914F-9AB9BA586F02}" type="parTrans" cxnId="{B65A2BED-EE3C-5842-9EE9-044158BB9873}">
      <dgm:prSet/>
      <dgm:spPr/>
      <dgm:t>
        <a:bodyPr/>
        <a:lstStyle/>
        <a:p>
          <a:endParaRPr lang="en-US"/>
        </a:p>
      </dgm:t>
    </dgm:pt>
    <dgm:pt modelId="{3E20A99E-80DF-1648-883C-BC7BC262F3F5}" type="sibTrans" cxnId="{B65A2BED-EE3C-5842-9EE9-044158BB9873}">
      <dgm:prSet/>
      <dgm:spPr/>
      <dgm:t>
        <a:bodyPr/>
        <a:lstStyle/>
        <a:p>
          <a:endParaRPr lang="en-US"/>
        </a:p>
      </dgm:t>
    </dgm:pt>
    <dgm:pt modelId="{F13939AE-1FC5-5147-920C-8962AF9D36EC}">
      <dgm:prSet phldrT="[Text]"/>
      <dgm:spPr/>
      <dgm:t>
        <a:bodyPr/>
        <a:lstStyle/>
        <a:p>
          <a:r>
            <a:rPr lang="en-US" dirty="0" smtClean="0"/>
            <a:t>Repressive</a:t>
          </a:r>
          <a:endParaRPr lang="en-US" dirty="0"/>
        </a:p>
      </dgm:t>
    </dgm:pt>
    <dgm:pt modelId="{0F954150-C8BC-2945-920F-264916829B21}" type="parTrans" cxnId="{F6BF526F-1490-DA49-9A99-40CAAFE4F244}">
      <dgm:prSet/>
      <dgm:spPr/>
      <dgm:t>
        <a:bodyPr/>
        <a:lstStyle/>
        <a:p>
          <a:endParaRPr lang="en-US"/>
        </a:p>
      </dgm:t>
    </dgm:pt>
    <dgm:pt modelId="{C737656E-A445-E048-A1FA-C88C76ECC6E6}" type="sibTrans" cxnId="{F6BF526F-1490-DA49-9A99-40CAAFE4F244}">
      <dgm:prSet/>
      <dgm:spPr/>
      <dgm:t>
        <a:bodyPr/>
        <a:lstStyle/>
        <a:p>
          <a:endParaRPr lang="en-US"/>
        </a:p>
      </dgm:t>
    </dgm:pt>
    <dgm:pt modelId="{38153CBF-8168-984A-8360-470C7257E6F3}">
      <dgm:prSet phldrT="[Text]"/>
      <dgm:spPr/>
      <dgm:t>
        <a:bodyPr/>
        <a:lstStyle/>
        <a:p>
          <a:r>
            <a:rPr lang="en-US" dirty="0" smtClean="0"/>
            <a:t>U.S. 25%   |   SDA 37%</a:t>
          </a:r>
          <a:endParaRPr lang="en-US" dirty="0"/>
        </a:p>
      </dgm:t>
    </dgm:pt>
    <dgm:pt modelId="{A6AC811D-C719-2B4B-A27C-4E4E147B86C3}" type="parTrans" cxnId="{4D3BE74D-5E8A-A041-9658-EBC03E3DDE37}">
      <dgm:prSet/>
      <dgm:spPr/>
      <dgm:t>
        <a:bodyPr/>
        <a:lstStyle/>
        <a:p>
          <a:endParaRPr lang="en-US"/>
        </a:p>
      </dgm:t>
    </dgm:pt>
    <dgm:pt modelId="{5C39A515-14A4-D84E-884E-823F11EE6D52}" type="sibTrans" cxnId="{4D3BE74D-5E8A-A041-9658-EBC03E3DDE37}">
      <dgm:prSet/>
      <dgm:spPr/>
      <dgm:t>
        <a:bodyPr/>
        <a:lstStyle/>
        <a:p>
          <a:endParaRPr lang="en-US"/>
        </a:p>
      </dgm:t>
    </dgm:pt>
    <dgm:pt modelId="{A7BADDD1-241A-EB46-B002-C6F9B75371F5}" type="pres">
      <dgm:prSet presAssocID="{30C7C7AD-9F79-CE4B-9D10-342070E6A9B7}" presName="Name0" presStyleCnt="0">
        <dgm:presLayoutVars>
          <dgm:dir/>
          <dgm:animLvl val="lvl"/>
          <dgm:resizeHandles val="exact"/>
        </dgm:presLayoutVars>
      </dgm:prSet>
      <dgm:spPr/>
      <dgm:t>
        <a:bodyPr/>
        <a:lstStyle/>
        <a:p>
          <a:endParaRPr lang="en-US"/>
        </a:p>
      </dgm:t>
    </dgm:pt>
    <dgm:pt modelId="{C10A6092-A4EF-EC40-90D3-61D6D4D52EB7}" type="pres">
      <dgm:prSet presAssocID="{E5D04260-2952-974D-93F0-0B12A0429544}" presName="linNode" presStyleCnt="0"/>
      <dgm:spPr/>
      <dgm:t>
        <a:bodyPr/>
        <a:lstStyle/>
        <a:p>
          <a:endParaRPr lang="en-US"/>
        </a:p>
      </dgm:t>
    </dgm:pt>
    <dgm:pt modelId="{17242948-FE8B-7541-AD74-DEF3F2082189}" type="pres">
      <dgm:prSet presAssocID="{E5D04260-2952-974D-93F0-0B12A0429544}" presName="parentText" presStyleLbl="node1" presStyleIdx="0" presStyleCnt="6">
        <dgm:presLayoutVars>
          <dgm:chMax val="1"/>
          <dgm:bulletEnabled val="1"/>
        </dgm:presLayoutVars>
      </dgm:prSet>
      <dgm:spPr/>
      <dgm:t>
        <a:bodyPr/>
        <a:lstStyle/>
        <a:p>
          <a:endParaRPr lang="en-US"/>
        </a:p>
      </dgm:t>
    </dgm:pt>
    <dgm:pt modelId="{7377C4E8-043E-544A-9179-065515B7C5B5}" type="pres">
      <dgm:prSet presAssocID="{E5D04260-2952-974D-93F0-0B12A0429544}" presName="descendantText" presStyleLbl="alignAccFollowNode1" presStyleIdx="0" presStyleCnt="6">
        <dgm:presLayoutVars>
          <dgm:bulletEnabled val="1"/>
        </dgm:presLayoutVars>
      </dgm:prSet>
      <dgm:spPr/>
      <dgm:t>
        <a:bodyPr/>
        <a:lstStyle/>
        <a:p>
          <a:endParaRPr lang="en-US"/>
        </a:p>
      </dgm:t>
    </dgm:pt>
    <dgm:pt modelId="{B2978E42-8AED-9049-B54C-6EABF5A483FD}" type="pres">
      <dgm:prSet presAssocID="{7CF5D7B7-5ACC-DF47-B66D-AA269E88BB0B}" presName="sp" presStyleCnt="0"/>
      <dgm:spPr/>
      <dgm:t>
        <a:bodyPr/>
        <a:lstStyle/>
        <a:p>
          <a:endParaRPr lang="en-US"/>
        </a:p>
      </dgm:t>
    </dgm:pt>
    <dgm:pt modelId="{1D477BD5-47C9-8646-950A-D87C46FC82C9}" type="pres">
      <dgm:prSet presAssocID="{D8EE7CEB-4F6F-9442-A84C-5C140F86F915}" presName="linNode" presStyleCnt="0"/>
      <dgm:spPr/>
      <dgm:t>
        <a:bodyPr/>
        <a:lstStyle/>
        <a:p>
          <a:endParaRPr lang="en-US"/>
        </a:p>
      </dgm:t>
    </dgm:pt>
    <dgm:pt modelId="{A84680DB-E133-F347-9D2A-B60709021C67}" type="pres">
      <dgm:prSet presAssocID="{D8EE7CEB-4F6F-9442-A84C-5C140F86F915}" presName="parentText" presStyleLbl="node1" presStyleIdx="1" presStyleCnt="6">
        <dgm:presLayoutVars>
          <dgm:chMax val="1"/>
          <dgm:bulletEnabled val="1"/>
        </dgm:presLayoutVars>
      </dgm:prSet>
      <dgm:spPr/>
      <dgm:t>
        <a:bodyPr/>
        <a:lstStyle/>
        <a:p>
          <a:endParaRPr lang="en-US"/>
        </a:p>
      </dgm:t>
    </dgm:pt>
    <dgm:pt modelId="{174F5C83-0915-444E-AC28-F6AE7EA89FB5}" type="pres">
      <dgm:prSet presAssocID="{D8EE7CEB-4F6F-9442-A84C-5C140F86F915}" presName="descendantText" presStyleLbl="alignAccFollowNode1" presStyleIdx="1" presStyleCnt="6">
        <dgm:presLayoutVars>
          <dgm:bulletEnabled val="1"/>
        </dgm:presLayoutVars>
      </dgm:prSet>
      <dgm:spPr/>
      <dgm:t>
        <a:bodyPr/>
        <a:lstStyle/>
        <a:p>
          <a:endParaRPr lang="en-US"/>
        </a:p>
      </dgm:t>
    </dgm:pt>
    <dgm:pt modelId="{B89ECF80-3237-A94C-AD71-36027A235100}" type="pres">
      <dgm:prSet presAssocID="{F4C86756-43BE-4C43-9E08-87FB1474245A}" presName="sp" presStyleCnt="0"/>
      <dgm:spPr/>
      <dgm:t>
        <a:bodyPr/>
        <a:lstStyle/>
        <a:p>
          <a:endParaRPr lang="en-US"/>
        </a:p>
      </dgm:t>
    </dgm:pt>
    <dgm:pt modelId="{16C39098-7920-9F49-ACF9-EAF8C5610A2B}" type="pres">
      <dgm:prSet presAssocID="{7D173B1D-2CEE-9444-A378-0A7A7EB4A6F9}" presName="linNode" presStyleCnt="0"/>
      <dgm:spPr/>
      <dgm:t>
        <a:bodyPr/>
        <a:lstStyle/>
        <a:p>
          <a:endParaRPr lang="en-US"/>
        </a:p>
      </dgm:t>
    </dgm:pt>
    <dgm:pt modelId="{3BB454FB-38D9-AE40-AB5C-6B0CBCFD7A36}" type="pres">
      <dgm:prSet presAssocID="{7D173B1D-2CEE-9444-A378-0A7A7EB4A6F9}" presName="parentText" presStyleLbl="node1" presStyleIdx="2" presStyleCnt="6">
        <dgm:presLayoutVars>
          <dgm:chMax val="1"/>
          <dgm:bulletEnabled val="1"/>
        </dgm:presLayoutVars>
      </dgm:prSet>
      <dgm:spPr/>
      <dgm:t>
        <a:bodyPr/>
        <a:lstStyle/>
        <a:p>
          <a:endParaRPr lang="en-US"/>
        </a:p>
      </dgm:t>
    </dgm:pt>
    <dgm:pt modelId="{123EF352-FB1F-A549-A589-2CF9EE364822}" type="pres">
      <dgm:prSet presAssocID="{7D173B1D-2CEE-9444-A378-0A7A7EB4A6F9}" presName="descendantText" presStyleLbl="alignAccFollowNode1" presStyleIdx="2" presStyleCnt="6">
        <dgm:presLayoutVars>
          <dgm:bulletEnabled val="1"/>
        </dgm:presLayoutVars>
      </dgm:prSet>
      <dgm:spPr/>
      <dgm:t>
        <a:bodyPr/>
        <a:lstStyle/>
        <a:p>
          <a:endParaRPr lang="en-US"/>
        </a:p>
      </dgm:t>
    </dgm:pt>
    <dgm:pt modelId="{715592D9-7486-5442-9A23-16F2F74302CE}" type="pres">
      <dgm:prSet presAssocID="{D6CDDBDF-6284-9248-9723-A2FBEA685BED}" presName="sp" presStyleCnt="0"/>
      <dgm:spPr/>
      <dgm:t>
        <a:bodyPr/>
        <a:lstStyle/>
        <a:p>
          <a:endParaRPr lang="en-US"/>
        </a:p>
      </dgm:t>
    </dgm:pt>
    <dgm:pt modelId="{FCCF3466-6804-EB4B-B845-71A23533D956}" type="pres">
      <dgm:prSet presAssocID="{C19F6F33-D0B7-F941-9996-F7DE1497AE30}" presName="linNode" presStyleCnt="0"/>
      <dgm:spPr/>
      <dgm:t>
        <a:bodyPr/>
        <a:lstStyle/>
        <a:p>
          <a:endParaRPr lang="en-US"/>
        </a:p>
      </dgm:t>
    </dgm:pt>
    <dgm:pt modelId="{47D046AD-8E4E-F74C-9B4A-2D90E205839B}" type="pres">
      <dgm:prSet presAssocID="{C19F6F33-D0B7-F941-9996-F7DE1497AE30}" presName="parentText" presStyleLbl="node1" presStyleIdx="3" presStyleCnt="6">
        <dgm:presLayoutVars>
          <dgm:chMax val="1"/>
          <dgm:bulletEnabled val="1"/>
        </dgm:presLayoutVars>
      </dgm:prSet>
      <dgm:spPr/>
      <dgm:t>
        <a:bodyPr/>
        <a:lstStyle/>
        <a:p>
          <a:endParaRPr lang="en-US"/>
        </a:p>
      </dgm:t>
    </dgm:pt>
    <dgm:pt modelId="{EB4F18D4-8BBF-AB40-8FC8-F2F5F4196877}" type="pres">
      <dgm:prSet presAssocID="{C19F6F33-D0B7-F941-9996-F7DE1497AE30}" presName="descendantText" presStyleLbl="alignAccFollowNode1" presStyleIdx="3" presStyleCnt="6">
        <dgm:presLayoutVars>
          <dgm:bulletEnabled val="1"/>
        </dgm:presLayoutVars>
      </dgm:prSet>
      <dgm:spPr/>
      <dgm:t>
        <a:bodyPr/>
        <a:lstStyle/>
        <a:p>
          <a:endParaRPr lang="en-US"/>
        </a:p>
      </dgm:t>
    </dgm:pt>
    <dgm:pt modelId="{5CB71CF2-252F-C34D-8CFA-6DF64D5BEF1C}" type="pres">
      <dgm:prSet presAssocID="{E094D6AA-F76A-BB4E-9BA1-A189D46FA153}" presName="sp" presStyleCnt="0"/>
      <dgm:spPr/>
      <dgm:t>
        <a:bodyPr/>
        <a:lstStyle/>
        <a:p>
          <a:endParaRPr lang="en-US"/>
        </a:p>
      </dgm:t>
    </dgm:pt>
    <dgm:pt modelId="{9D2D487B-80D7-614B-8D8F-8697272D3386}" type="pres">
      <dgm:prSet presAssocID="{CA19027E-B3C8-B745-9DC3-9C04EF366A22}" presName="linNode" presStyleCnt="0"/>
      <dgm:spPr/>
      <dgm:t>
        <a:bodyPr/>
        <a:lstStyle/>
        <a:p>
          <a:endParaRPr lang="en-US"/>
        </a:p>
      </dgm:t>
    </dgm:pt>
    <dgm:pt modelId="{49D43334-2E23-664C-A017-7B59589DCC5A}" type="pres">
      <dgm:prSet presAssocID="{CA19027E-B3C8-B745-9DC3-9C04EF366A22}" presName="parentText" presStyleLbl="node1" presStyleIdx="4" presStyleCnt="6">
        <dgm:presLayoutVars>
          <dgm:chMax val="1"/>
          <dgm:bulletEnabled val="1"/>
        </dgm:presLayoutVars>
      </dgm:prSet>
      <dgm:spPr/>
      <dgm:t>
        <a:bodyPr/>
        <a:lstStyle/>
        <a:p>
          <a:endParaRPr lang="en-US"/>
        </a:p>
      </dgm:t>
    </dgm:pt>
    <dgm:pt modelId="{6661C778-0E75-0343-A653-AC79D85C38B7}" type="pres">
      <dgm:prSet presAssocID="{CA19027E-B3C8-B745-9DC3-9C04EF366A22}" presName="descendantText" presStyleLbl="alignAccFollowNode1" presStyleIdx="4" presStyleCnt="6">
        <dgm:presLayoutVars>
          <dgm:bulletEnabled val="1"/>
        </dgm:presLayoutVars>
      </dgm:prSet>
      <dgm:spPr/>
      <dgm:t>
        <a:bodyPr/>
        <a:lstStyle/>
        <a:p>
          <a:endParaRPr lang="en-US"/>
        </a:p>
      </dgm:t>
    </dgm:pt>
    <dgm:pt modelId="{1C08CA80-0FA3-A740-AB1D-6A1C10A2DF1D}" type="pres">
      <dgm:prSet presAssocID="{7321820E-4576-1741-94F4-0965CE1676E9}" presName="sp" presStyleCnt="0"/>
      <dgm:spPr/>
      <dgm:t>
        <a:bodyPr/>
        <a:lstStyle/>
        <a:p>
          <a:endParaRPr lang="en-US"/>
        </a:p>
      </dgm:t>
    </dgm:pt>
    <dgm:pt modelId="{0529FAB6-F12C-A04D-9992-C26A239FA559}" type="pres">
      <dgm:prSet presAssocID="{F13939AE-1FC5-5147-920C-8962AF9D36EC}" presName="linNode" presStyleCnt="0"/>
      <dgm:spPr/>
      <dgm:t>
        <a:bodyPr/>
        <a:lstStyle/>
        <a:p>
          <a:endParaRPr lang="en-US"/>
        </a:p>
      </dgm:t>
    </dgm:pt>
    <dgm:pt modelId="{0D092CC0-0A3F-374E-AF0A-C46447096442}" type="pres">
      <dgm:prSet presAssocID="{F13939AE-1FC5-5147-920C-8962AF9D36EC}" presName="parentText" presStyleLbl="node1" presStyleIdx="5" presStyleCnt="6">
        <dgm:presLayoutVars>
          <dgm:chMax val="1"/>
          <dgm:bulletEnabled val="1"/>
        </dgm:presLayoutVars>
      </dgm:prSet>
      <dgm:spPr/>
      <dgm:t>
        <a:bodyPr/>
        <a:lstStyle/>
        <a:p>
          <a:endParaRPr lang="en-US"/>
        </a:p>
      </dgm:t>
    </dgm:pt>
    <dgm:pt modelId="{72AB8567-CCDE-DC4F-915A-4CA10E1E3F23}" type="pres">
      <dgm:prSet presAssocID="{F13939AE-1FC5-5147-920C-8962AF9D36EC}" presName="descendantText" presStyleLbl="alignAccFollowNode1" presStyleIdx="5" presStyleCnt="6">
        <dgm:presLayoutVars>
          <dgm:bulletEnabled val="1"/>
        </dgm:presLayoutVars>
      </dgm:prSet>
      <dgm:spPr/>
      <dgm:t>
        <a:bodyPr/>
        <a:lstStyle/>
        <a:p>
          <a:endParaRPr lang="en-US"/>
        </a:p>
      </dgm:t>
    </dgm:pt>
  </dgm:ptLst>
  <dgm:cxnLst>
    <dgm:cxn modelId="{6C81A01E-DE83-468B-993C-CA7D9AE37C6F}" type="presOf" srcId="{753E8F13-D041-6C46-859E-39767C67FB62}" destId="{7377C4E8-043E-544A-9179-065515B7C5B5}" srcOrd="0" destOrd="0" presId="urn:microsoft.com/office/officeart/2005/8/layout/vList5"/>
    <dgm:cxn modelId="{066106F1-34F1-4714-BB6D-1B88328A4806}" type="presOf" srcId="{F13939AE-1FC5-5147-920C-8962AF9D36EC}" destId="{0D092CC0-0A3F-374E-AF0A-C46447096442}" srcOrd="0" destOrd="0" presId="urn:microsoft.com/office/officeart/2005/8/layout/vList5"/>
    <dgm:cxn modelId="{E8251AE7-9BF8-495F-BF2C-8C15A52F51D7}" type="presOf" srcId="{C19F6F33-D0B7-F941-9996-F7DE1497AE30}" destId="{47D046AD-8E4E-F74C-9B4A-2D90E205839B}" srcOrd="0" destOrd="0" presId="urn:microsoft.com/office/officeart/2005/8/layout/vList5"/>
    <dgm:cxn modelId="{B781269B-3C55-554B-BF41-0AD418152BAE}" srcId="{30C7C7AD-9F79-CE4B-9D10-342070E6A9B7}" destId="{C19F6F33-D0B7-F941-9996-F7DE1497AE30}" srcOrd="3" destOrd="0" parTransId="{39F37932-1009-5847-8C7E-EE35A6F46C43}" sibTransId="{E094D6AA-F76A-BB4E-9BA1-A189D46FA153}"/>
    <dgm:cxn modelId="{B6743B3F-A4A7-4AFE-9861-C86084BB6C45}" type="presOf" srcId="{05F102C2-58A4-C64C-9279-A72D469A6DF6}" destId="{123EF352-FB1F-A549-A589-2CF9EE364822}" srcOrd="0" destOrd="0" presId="urn:microsoft.com/office/officeart/2005/8/layout/vList5"/>
    <dgm:cxn modelId="{63AFCB49-45D2-4349-80EB-3DDC13A561A1}" srcId="{C19F6F33-D0B7-F941-9996-F7DE1497AE30}" destId="{32F8B18E-0A06-6548-A3AD-6239E5638BED}" srcOrd="0" destOrd="0" parTransId="{9EF3BD6E-D533-3B4F-842C-E73E6CFC0020}" sibTransId="{51FB4B10-0771-A84A-98C6-362F886D11A0}"/>
    <dgm:cxn modelId="{340B3365-B2E4-FC44-ADE4-84B913F73A98}" srcId="{E5D04260-2952-974D-93F0-0B12A0429544}" destId="{753E8F13-D041-6C46-859E-39767C67FB62}" srcOrd="0" destOrd="0" parTransId="{74B523C7-9ADE-CF4E-82FB-152E0893518A}" sibTransId="{EA21B855-3C56-8744-93B9-5E875F4D9E98}"/>
    <dgm:cxn modelId="{F6BF526F-1490-DA49-9A99-40CAAFE4F244}" srcId="{30C7C7AD-9F79-CE4B-9D10-342070E6A9B7}" destId="{F13939AE-1FC5-5147-920C-8962AF9D36EC}" srcOrd="5" destOrd="0" parTransId="{0F954150-C8BC-2945-920F-264916829B21}" sibTransId="{C737656E-A445-E048-A1FA-C88C76ECC6E6}"/>
    <dgm:cxn modelId="{FC291547-5200-EC4C-9363-975305C5C30C}" srcId="{30C7C7AD-9F79-CE4B-9D10-342070E6A9B7}" destId="{CA19027E-B3C8-B745-9DC3-9C04EF366A22}" srcOrd="4" destOrd="0" parTransId="{BA261989-A8B3-4144-8FA7-6508834CD00A}" sibTransId="{7321820E-4576-1741-94F4-0965CE1676E9}"/>
    <dgm:cxn modelId="{700C935F-9F8F-40EE-9153-0AF451924A58}" type="presOf" srcId="{E5D04260-2952-974D-93F0-0B12A0429544}" destId="{17242948-FE8B-7541-AD74-DEF3F2082189}" srcOrd="0" destOrd="0" presId="urn:microsoft.com/office/officeart/2005/8/layout/vList5"/>
    <dgm:cxn modelId="{4D3BE74D-5E8A-A041-9658-EBC03E3DDE37}" srcId="{F13939AE-1FC5-5147-920C-8962AF9D36EC}" destId="{38153CBF-8168-984A-8360-470C7257E6F3}" srcOrd="0" destOrd="0" parTransId="{A6AC811D-C719-2B4B-A27C-4E4E147B86C3}" sibTransId="{5C39A515-14A4-D84E-884E-823F11EE6D52}"/>
    <dgm:cxn modelId="{7D01ED33-13F9-194E-B352-16C3AFED0461}" srcId="{30C7C7AD-9F79-CE4B-9D10-342070E6A9B7}" destId="{E5D04260-2952-974D-93F0-0B12A0429544}" srcOrd="0" destOrd="0" parTransId="{676578A8-09E4-A843-973A-F9D027DED0B1}" sibTransId="{7CF5D7B7-5ACC-DF47-B66D-AA269E88BB0B}"/>
    <dgm:cxn modelId="{7342180D-F622-4ECF-976B-BA7C515C968D}" type="presOf" srcId="{38153CBF-8168-984A-8360-470C7257E6F3}" destId="{72AB8567-CCDE-DC4F-915A-4CA10E1E3F23}" srcOrd="0" destOrd="0" presId="urn:microsoft.com/office/officeart/2005/8/layout/vList5"/>
    <dgm:cxn modelId="{50FBC555-7EBA-4C14-BA08-DC5C7E79E885}" type="presOf" srcId="{30C7C7AD-9F79-CE4B-9D10-342070E6A9B7}" destId="{A7BADDD1-241A-EB46-B002-C6F9B75371F5}" srcOrd="0" destOrd="0" presId="urn:microsoft.com/office/officeart/2005/8/layout/vList5"/>
    <dgm:cxn modelId="{95E2156A-EA5D-40F3-B755-0CBCE57C6C9E}" type="presOf" srcId="{D8EE7CEB-4F6F-9442-A84C-5C140F86F915}" destId="{A84680DB-E133-F347-9D2A-B60709021C67}" srcOrd="0" destOrd="0" presId="urn:microsoft.com/office/officeart/2005/8/layout/vList5"/>
    <dgm:cxn modelId="{D35F611C-DAD3-AB4D-9ED7-B3715C88B8A5}" srcId="{D8EE7CEB-4F6F-9442-A84C-5C140F86F915}" destId="{40CB4F7F-789F-054A-80D4-D3D15AB99D10}" srcOrd="0" destOrd="0" parTransId="{C423CFC8-5D9A-5A49-AD98-3C8E07D4D558}" sibTransId="{74A8F90F-9C04-7541-852F-DA8655BF879E}"/>
    <dgm:cxn modelId="{BE099417-EE4F-436E-B3B7-3006964C6A0C}" type="presOf" srcId="{40CB4F7F-789F-054A-80D4-D3D15AB99D10}" destId="{174F5C83-0915-444E-AC28-F6AE7EA89FB5}" srcOrd="0" destOrd="0" presId="urn:microsoft.com/office/officeart/2005/8/layout/vList5"/>
    <dgm:cxn modelId="{343BE473-D6AA-4643-8C92-6402469384D9}" type="presOf" srcId="{32F8B18E-0A06-6548-A3AD-6239E5638BED}" destId="{EB4F18D4-8BBF-AB40-8FC8-F2F5F4196877}" srcOrd="0" destOrd="0" presId="urn:microsoft.com/office/officeart/2005/8/layout/vList5"/>
    <dgm:cxn modelId="{69DE4842-24FE-A045-B44C-248345912BFF}" srcId="{30C7C7AD-9F79-CE4B-9D10-342070E6A9B7}" destId="{D8EE7CEB-4F6F-9442-A84C-5C140F86F915}" srcOrd="1" destOrd="0" parTransId="{E4646BC8-8FD8-2140-9456-D54AE3D096D3}" sibTransId="{F4C86756-43BE-4C43-9E08-87FB1474245A}"/>
    <dgm:cxn modelId="{5E1F96C9-362C-8441-9B87-CE733CC11F8E}" srcId="{30C7C7AD-9F79-CE4B-9D10-342070E6A9B7}" destId="{7D173B1D-2CEE-9444-A378-0A7A7EB4A6F9}" srcOrd="2" destOrd="0" parTransId="{ED866AD2-6038-5640-9239-6A0BA3A2B30E}" sibTransId="{D6CDDBDF-6284-9248-9723-A2FBEA685BED}"/>
    <dgm:cxn modelId="{A3395697-E933-449D-9EF9-AB016988D2D3}" type="presOf" srcId="{CA19027E-B3C8-B745-9DC3-9C04EF366A22}" destId="{49D43334-2E23-664C-A017-7B59589DCC5A}" srcOrd="0" destOrd="0" presId="urn:microsoft.com/office/officeart/2005/8/layout/vList5"/>
    <dgm:cxn modelId="{713F6C63-2233-4340-A877-E44CBFB16F62}" type="presOf" srcId="{1463DF5C-1AD3-8C41-87C1-DE063A369006}" destId="{6661C778-0E75-0343-A653-AC79D85C38B7}" srcOrd="0" destOrd="0" presId="urn:microsoft.com/office/officeart/2005/8/layout/vList5"/>
    <dgm:cxn modelId="{B65A2BED-EE3C-5842-9EE9-044158BB9873}" srcId="{CA19027E-B3C8-B745-9DC3-9C04EF366A22}" destId="{1463DF5C-1AD3-8C41-87C1-DE063A369006}" srcOrd="0" destOrd="0" parTransId="{7CF2AD2F-7CCA-9D47-914F-9AB9BA586F02}" sibTransId="{3E20A99E-80DF-1648-883C-BC7BC262F3F5}"/>
    <dgm:cxn modelId="{6E95038B-4E41-1D44-B069-E6111B63F7B2}" srcId="{7D173B1D-2CEE-9444-A378-0A7A7EB4A6F9}" destId="{05F102C2-58A4-C64C-9279-A72D469A6DF6}" srcOrd="0" destOrd="0" parTransId="{0B5A90AD-009D-6F4E-9865-78F45526E20A}" sibTransId="{55C86AD5-0146-1F41-8794-C1440E99B071}"/>
    <dgm:cxn modelId="{C472A785-1086-408B-AAA3-8D34C06C78A3}" type="presOf" srcId="{7D173B1D-2CEE-9444-A378-0A7A7EB4A6F9}" destId="{3BB454FB-38D9-AE40-AB5C-6B0CBCFD7A36}" srcOrd="0" destOrd="0" presId="urn:microsoft.com/office/officeart/2005/8/layout/vList5"/>
    <dgm:cxn modelId="{B328BDCA-325B-481D-9BAA-771B11338557}" type="presParOf" srcId="{A7BADDD1-241A-EB46-B002-C6F9B75371F5}" destId="{C10A6092-A4EF-EC40-90D3-61D6D4D52EB7}" srcOrd="0" destOrd="0" presId="urn:microsoft.com/office/officeart/2005/8/layout/vList5"/>
    <dgm:cxn modelId="{F9F0922E-ACFE-48DA-84C6-59953D550783}" type="presParOf" srcId="{C10A6092-A4EF-EC40-90D3-61D6D4D52EB7}" destId="{17242948-FE8B-7541-AD74-DEF3F2082189}" srcOrd="0" destOrd="0" presId="urn:microsoft.com/office/officeart/2005/8/layout/vList5"/>
    <dgm:cxn modelId="{3C48ECFC-4E0B-4738-A7A3-44F298B48E5B}" type="presParOf" srcId="{C10A6092-A4EF-EC40-90D3-61D6D4D52EB7}" destId="{7377C4E8-043E-544A-9179-065515B7C5B5}" srcOrd="1" destOrd="0" presId="urn:microsoft.com/office/officeart/2005/8/layout/vList5"/>
    <dgm:cxn modelId="{5F33AB73-EB37-4898-AE83-A4558EB67F50}" type="presParOf" srcId="{A7BADDD1-241A-EB46-B002-C6F9B75371F5}" destId="{B2978E42-8AED-9049-B54C-6EABF5A483FD}" srcOrd="1" destOrd="0" presId="urn:microsoft.com/office/officeart/2005/8/layout/vList5"/>
    <dgm:cxn modelId="{C1933369-E7C0-4940-A0A3-16E408D4E2AA}" type="presParOf" srcId="{A7BADDD1-241A-EB46-B002-C6F9B75371F5}" destId="{1D477BD5-47C9-8646-950A-D87C46FC82C9}" srcOrd="2" destOrd="0" presId="urn:microsoft.com/office/officeart/2005/8/layout/vList5"/>
    <dgm:cxn modelId="{7EE58754-2DDF-4474-BA58-E3BA7F8D63B8}" type="presParOf" srcId="{1D477BD5-47C9-8646-950A-D87C46FC82C9}" destId="{A84680DB-E133-F347-9D2A-B60709021C67}" srcOrd="0" destOrd="0" presId="urn:microsoft.com/office/officeart/2005/8/layout/vList5"/>
    <dgm:cxn modelId="{3ABE38BE-656F-4210-8ABF-B3BAC0A14429}" type="presParOf" srcId="{1D477BD5-47C9-8646-950A-D87C46FC82C9}" destId="{174F5C83-0915-444E-AC28-F6AE7EA89FB5}" srcOrd="1" destOrd="0" presId="urn:microsoft.com/office/officeart/2005/8/layout/vList5"/>
    <dgm:cxn modelId="{CBA37A34-60B3-4B53-8796-55E6137D1442}" type="presParOf" srcId="{A7BADDD1-241A-EB46-B002-C6F9B75371F5}" destId="{B89ECF80-3237-A94C-AD71-36027A235100}" srcOrd="3" destOrd="0" presId="urn:microsoft.com/office/officeart/2005/8/layout/vList5"/>
    <dgm:cxn modelId="{F1710396-A67E-4D2F-A946-7C272047F8A6}" type="presParOf" srcId="{A7BADDD1-241A-EB46-B002-C6F9B75371F5}" destId="{16C39098-7920-9F49-ACF9-EAF8C5610A2B}" srcOrd="4" destOrd="0" presId="urn:microsoft.com/office/officeart/2005/8/layout/vList5"/>
    <dgm:cxn modelId="{C20C9129-AC09-47F5-A199-03D78694F7A2}" type="presParOf" srcId="{16C39098-7920-9F49-ACF9-EAF8C5610A2B}" destId="{3BB454FB-38D9-AE40-AB5C-6B0CBCFD7A36}" srcOrd="0" destOrd="0" presId="urn:microsoft.com/office/officeart/2005/8/layout/vList5"/>
    <dgm:cxn modelId="{9B190744-B9BA-47EB-9D8B-198FA1B3EBE7}" type="presParOf" srcId="{16C39098-7920-9F49-ACF9-EAF8C5610A2B}" destId="{123EF352-FB1F-A549-A589-2CF9EE364822}" srcOrd="1" destOrd="0" presId="urn:microsoft.com/office/officeart/2005/8/layout/vList5"/>
    <dgm:cxn modelId="{76EE99D2-B712-4BE2-819E-D0F208582888}" type="presParOf" srcId="{A7BADDD1-241A-EB46-B002-C6F9B75371F5}" destId="{715592D9-7486-5442-9A23-16F2F74302CE}" srcOrd="5" destOrd="0" presId="urn:microsoft.com/office/officeart/2005/8/layout/vList5"/>
    <dgm:cxn modelId="{86867F8F-47ED-4CFD-A1F4-18626838426C}" type="presParOf" srcId="{A7BADDD1-241A-EB46-B002-C6F9B75371F5}" destId="{FCCF3466-6804-EB4B-B845-71A23533D956}" srcOrd="6" destOrd="0" presId="urn:microsoft.com/office/officeart/2005/8/layout/vList5"/>
    <dgm:cxn modelId="{983FE78A-3DD5-49E4-9B9F-ECB461C6FDB7}" type="presParOf" srcId="{FCCF3466-6804-EB4B-B845-71A23533D956}" destId="{47D046AD-8E4E-F74C-9B4A-2D90E205839B}" srcOrd="0" destOrd="0" presId="urn:microsoft.com/office/officeart/2005/8/layout/vList5"/>
    <dgm:cxn modelId="{D48595EA-78CB-4B19-9A30-B46C3CCF5493}" type="presParOf" srcId="{FCCF3466-6804-EB4B-B845-71A23533D956}" destId="{EB4F18D4-8BBF-AB40-8FC8-F2F5F4196877}" srcOrd="1" destOrd="0" presId="urn:microsoft.com/office/officeart/2005/8/layout/vList5"/>
    <dgm:cxn modelId="{5DE550E7-6BDF-431B-A3E9-E70982138163}" type="presParOf" srcId="{A7BADDD1-241A-EB46-B002-C6F9B75371F5}" destId="{5CB71CF2-252F-C34D-8CFA-6DF64D5BEF1C}" srcOrd="7" destOrd="0" presId="urn:microsoft.com/office/officeart/2005/8/layout/vList5"/>
    <dgm:cxn modelId="{840116B3-959B-454F-9648-284F9BE46ABF}" type="presParOf" srcId="{A7BADDD1-241A-EB46-B002-C6F9B75371F5}" destId="{9D2D487B-80D7-614B-8D8F-8697272D3386}" srcOrd="8" destOrd="0" presId="urn:microsoft.com/office/officeart/2005/8/layout/vList5"/>
    <dgm:cxn modelId="{DF10BCC7-7EA3-4C7D-B9F9-C4A172607AE7}" type="presParOf" srcId="{9D2D487B-80D7-614B-8D8F-8697272D3386}" destId="{49D43334-2E23-664C-A017-7B59589DCC5A}" srcOrd="0" destOrd="0" presId="urn:microsoft.com/office/officeart/2005/8/layout/vList5"/>
    <dgm:cxn modelId="{B8B7FDC7-BDE5-45A5-AA32-4532E7458CFE}" type="presParOf" srcId="{9D2D487B-80D7-614B-8D8F-8697272D3386}" destId="{6661C778-0E75-0343-A653-AC79D85C38B7}" srcOrd="1" destOrd="0" presId="urn:microsoft.com/office/officeart/2005/8/layout/vList5"/>
    <dgm:cxn modelId="{C6EE3AE5-F472-475A-A42A-5224373CCE0D}" type="presParOf" srcId="{A7BADDD1-241A-EB46-B002-C6F9B75371F5}" destId="{1C08CA80-0FA3-A740-AB1D-6A1C10A2DF1D}" srcOrd="9" destOrd="0" presId="urn:microsoft.com/office/officeart/2005/8/layout/vList5"/>
    <dgm:cxn modelId="{6166D623-EFF1-4F2A-9083-E05720613085}" type="presParOf" srcId="{A7BADDD1-241A-EB46-B002-C6F9B75371F5}" destId="{0529FAB6-F12C-A04D-9992-C26A239FA559}" srcOrd="10" destOrd="0" presId="urn:microsoft.com/office/officeart/2005/8/layout/vList5"/>
    <dgm:cxn modelId="{023CA240-24A1-420A-9F52-8D714B30E61B}" type="presParOf" srcId="{0529FAB6-F12C-A04D-9992-C26A239FA559}" destId="{0D092CC0-0A3F-374E-AF0A-C46447096442}" srcOrd="0" destOrd="0" presId="urn:microsoft.com/office/officeart/2005/8/layout/vList5"/>
    <dgm:cxn modelId="{07693B01-61D0-4DE1-AA5E-348BC5CA0FEB}" type="presParOf" srcId="{0529FAB6-F12C-A04D-9992-C26A239FA559}" destId="{72AB8567-CCDE-DC4F-915A-4CA10E1E3F2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6DC0BE-2FBC-5F4C-9167-97DC6625C42D}" type="doc">
      <dgm:prSet loTypeId="urn:microsoft.com/office/officeart/2005/8/layout/hList9" loCatId="" qsTypeId="urn:microsoft.com/office/officeart/2005/8/quickstyle/simple4" qsCatId="simple" csTypeId="urn:microsoft.com/office/officeart/2005/8/colors/accent2_3" csCatId="accent2" phldr="1"/>
      <dgm:spPr/>
      <dgm:t>
        <a:bodyPr/>
        <a:lstStyle/>
        <a:p>
          <a:endParaRPr lang="en-US"/>
        </a:p>
      </dgm:t>
    </dgm:pt>
    <dgm:pt modelId="{A6442D1D-54A8-5B4F-8BB6-65B4E5AFBD34}">
      <dgm:prSet phldrT="[Text]"/>
      <dgm:spPr/>
      <dgm:t>
        <a:bodyPr/>
        <a:lstStyle/>
        <a:p>
          <a:r>
            <a:rPr lang="en-US" dirty="0" smtClean="0"/>
            <a:t>Engaged</a:t>
          </a:r>
          <a:endParaRPr lang="en-US" dirty="0"/>
        </a:p>
      </dgm:t>
    </dgm:pt>
    <dgm:pt modelId="{12BC61ED-745F-AF46-B38C-E89B7D4E22E7}" type="parTrans" cxnId="{05A2A873-9A35-A64D-82B3-C7A4FD2B5BA1}">
      <dgm:prSet/>
      <dgm:spPr/>
      <dgm:t>
        <a:bodyPr/>
        <a:lstStyle/>
        <a:p>
          <a:endParaRPr lang="en-US"/>
        </a:p>
      </dgm:t>
    </dgm:pt>
    <dgm:pt modelId="{A3C7B891-0454-7B4F-8BF8-59E443424960}" type="sibTrans" cxnId="{05A2A873-9A35-A64D-82B3-C7A4FD2B5BA1}">
      <dgm:prSet/>
      <dgm:spPr/>
      <dgm:t>
        <a:bodyPr/>
        <a:lstStyle/>
        <a:p>
          <a:endParaRPr lang="en-US"/>
        </a:p>
      </dgm:t>
    </dgm:pt>
    <dgm:pt modelId="{94A8E136-691A-C247-935E-A95A097EC501}">
      <dgm:prSet phldrT="[Text]"/>
      <dgm:spPr/>
      <dgm:t>
        <a:bodyPr/>
        <a:lstStyle/>
        <a:p>
          <a:r>
            <a:rPr lang="en-US" dirty="0" smtClean="0"/>
            <a:t>Attend services at least monthly</a:t>
          </a:r>
          <a:endParaRPr lang="en-US" dirty="0"/>
        </a:p>
      </dgm:t>
    </dgm:pt>
    <dgm:pt modelId="{7AA63AA3-84F7-B640-B9A0-B30381B1A506}" type="parTrans" cxnId="{4AE64CC3-2B4F-1A49-9E2F-F82A64F9F2A7}">
      <dgm:prSet/>
      <dgm:spPr/>
      <dgm:t>
        <a:bodyPr/>
        <a:lstStyle/>
        <a:p>
          <a:endParaRPr lang="en-US"/>
        </a:p>
      </dgm:t>
    </dgm:pt>
    <dgm:pt modelId="{83A9D750-822A-BD4A-82D8-D8768E3F12CB}" type="sibTrans" cxnId="{4AE64CC3-2B4F-1A49-9E2F-F82A64F9F2A7}">
      <dgm:prSet/>
      <dgm:spPr/>
      <dgm:t>
        <a:bodyPr/>
        <a:lstStyle/>
        <a:p>
          <a:endParaRPr lang="en-US"/>
        </a:p>
      </dgm:t>
    </dgm:pt>
    <dgm:pt modelId="{EC156852-A609-504E-8839-59AA40610E64}">
      <dgm:prSet phldrT="[Text]"/>
      <dgm:spPr/>
      <dgm:t>
        <a:bodyPr/>
        <a:lstStyle/>
        <a:p>
          <a:r>
            <a:rPr lang="en-US" dirty="0" smtClean="0"/>
            <a:t>Church is relevant to them</a:t>
          </a:r>
          <a:endParaRPr lang="en-US" dirty="0"/>
        </a:p>
      </dgm:t>
    </dgm:pt>
    <dgm:pt modelId="{FFDD7B22-E03F-7D41-AD2D-DF61B739F7D2}" type="parTrans" cxnId="{3472C4EF-439D-EC48-820B-2414E7E750AA}">
      <dgm:prSet/>
      <dgm:spPr/>
      <dgm:t>
        <a:bodyPr/>
        <a:lstStyle/>
        <a:p>
          <a:endParaRPr lang="en-US"/>
        </a:p>
      </dgm:t>
    </dgm:pt>
    <dgm:pt modelId="{8F021E9D-6ECB-0945-86DB-624C93FC3935}" type="sibTrans" cxnId="{3472C4EF-439D-EC48-820B-2414E7E750AA}">
      <dgm:prSet/>
      <dgm:spPr/>
      <dgm:t>
        <a:bodyPr/>
        <a:lstStyle/>
        <a:p>
          <a:endParaRPr lang="en-US"/>
        </a:p>
      </dgm:t>
    </dgm:pt>
    <dgm:pt modelId="{773B5A5F-EB67-E246-8E78-4B057B9A5ED8}">
      <dgm:prSet phldrT="[Text]"/>
      <dgm:spPr/>
      <dgm:t>
        <a:bodyPr/>
        <a:lstStyle/>
        <a:p>
          <a:r>
            <a:rPr lang="en-US" dirty="0" smtClean="0"/>
            <a:t>Unengaged</a:t>
          </a:r>
          <a:endParaRPr lang="en-US" dirty="0"/>
        </a:p>
      </dgm:t>
    </dgm:pt>
    <dgm:pt modelId="{4DA8A7BD-3FE9-D642-B6A2-9A8FD1D83DC5}" type="parTrans" cxnId="{004AF4CB-35B0-5543-81E1-A11BDD461000}">
      <dgm:prSet/>
      <dgm:spPr/>
      <dgm:t>
        <a:bodyPr/>
        <a:lstStyle/>
        <a:p>
          <a:endParaRPr lang="en-US"/>
        </a:p>
      </dgm:t>
    </dgm:pt>
    <dgm:pt modelId="{D07BC953-DFD3-8E4C-8BDC-6B67DB1D1149}" type="sibTrans" cxnId="{004AF4CB-35B0-5543-81E1-A11BDD461000}">
      <dgm:prSet/>
      <dgm:spPr/>
      <dgm:t>
        <a:bodyPr/>
        <a:lstStyle/>
        <a:p>
          <a:endParaRPr lang="en-US"/>
        </a:p>
      </dgm:t>
    </dgm:pt>
    <dgm:pt modelId="{AE4FC693-D1B7-E840-A3AF-E8908FABF7EF}">
      <dgm:prSet phldrT="[Text]"/>
      <dgm:spPr/>
      <dgm:t>
        <a:bodyPr/>
        <a:lstStyle/>
        <a:p>
          <a:r>
            <a:rPr lang="en-US" dirty="0" smtClean="0"/>
            <a:t>Do not attend at least monthly</a:t>
          </a:r>
          <a:endParaRPr lang="en-US" dirty="0"/>
        </a:p>
      </dgm:t>
    </dgm:pt>
    <dgm:pt modelId="{C154B9AF-0AB5-6D44-BEC9-7A6CA8F883DC}" type="parTrans" cxnId="{615B0A23-BABD-D447-8997-1AB1796E4694}">
      <dgm:prSet/>
      <dgm:spPr/>
      <dgm:t>
        <a:bodyPr/>
        <a:lstStyle/>
        <a:p>
          <a:endParaRPr lang="en-US"/>
        </a:p>
      </dgm:t>
    </dgm:pt>
    <dgm:pt modelId="{4084735E-423C-5C4B-A00F-C88773E56582}" type="sibTrans" cxnId="{615B0A23-BABD-D447-8997-1AB1796E4694}">
      <dgm:prSet/>
      <dgm:spPr/>
      <dgm:t>
        <a:bodyPr/>
        <a:lstStyle/>
        <a:p>
          <a:endParaRPr lang="en-US"/>
        </a:p>
      </dgm:t>
    </dgm:pt>
    <dgm:pt modelId="{3C282E08-BA9E-014E-92C7-A256652D2337}">
      <dgm:prSet phldrT="[Text]"/>
      <dgm:spPr/>
      <dgm:t>
        <a:bodyPr/>
        <a:lstStyle/>
        <a:p>
          <a:r>
            <a:rPr lang="en-US" dirty="0" smtClean="0"/>
            <a:t>Church is not relevant to them</a:t>
          </a:r>
          <a:endParaRPr lang="en-US" dirty="0"/>
        </a:p>
      </dgm:t>
    </dgm:pt>
    <dgm:pt modelId="{25887E9D-A84F-A544-A11E-C53BB5010C70}" type="parTrans" cxnId="{1BCCF127-775B-D241-BC97-51F239EA8E56}">
      <dgm:prSet/>
      <dgm:spPr/>
      <dgm:t>
        <a:bodyPr/>
        <a:lstStyle/>
        <a:p>
          <a:endParaRPr lang="en-US"/>
        </a:p>
      </dgm:t>
    </dgm:pt>
    <dgm:pt modelId="{4FEE87C1-A3D3-6E4F-BA87-819790E4E2BE}" type="sibTrans" cxnId="{1BCCF127-775B-D241-BC97-51F239EA8E56}">
      <dgm:prSet/>
      <dgm:spPr/>
      <dgm:t>
        <a:bodyPr/>
        <a:lstStyle/>
        <a:p>
          <a:endParaRPr lang="en-US"/>
        </a:p>
      </dgm:t>
    </dgm:pt>
    <dgm:pt modelId="{294599B9-CEEF-FE4D-8A3F-44A4CD29DE45}" type="pres">
      <dgm:prSet presAssocID="{2C6DC0BE-2FBC-5F4C-9167-97DC6625C42D}" presName="list" presStyleCnt="0">
        <dgm:presLayoutVars>
          <dgm:dir/>
          <dgm:animLvl val="lvl"/>
        </dgm:presLayoutVars>
      </dgm:prSet>
      <dgm:spPr/>
      <dgm:t>
        <a:bodyPr/>
        <a:lstStyle/>
        <a:p>
          <a:endParaRPr lang="en-US"/>
        </a:p>
      </dgm:t>
    </dgm:pt>
    <dgm:pt modelId="{FEDDEED2-1E50-734D-A896-C51254C4EDC9}" type="pres">
      <dgm:prSet presAssocID="{A6442D1D-54A8-5B4F-8BB6-65B4E5AFBD34}" presName="posSpace" presStyleCnt="0"/>
      <dgm:spPr/>
    </dgm:pt>
    <dgm:pt modelId="{88F99B72-06EF-CC40-BD4A-B9184DE64FE5}" type="pres">
      <dgm:prSet presAssocID="{A6442D1D-54A8-5B4F-8BB6-65B4E5AFBD34}" presName="vertFlow" presStyleCnt="0"/>
      <dgm:spPr/>
    </dgm:pt>
    <dgm:pt modelId="{4BFFBB2B-704F-C841-ABDA-276CA55F6497}" type="pres">
      <dgm:prSet presAssocID="{A6442D1D-54A8-5B4F-8BB6-65B4E5AFBD34}" presName="topSpace" presStyleCnt="0"/>
      <dgm:spPr/>
    </dgm:pt>
    <dgm:pt modelId="{89BCBF80-B5EC-C749-BB33-1D245401CB01}" type="pres">
      <dgm:prSet presAssocID="{A6442D1D-54A8-5B4F-8BB6-65B4E5AFBD34}" presName="firstComp" presStyleCnt="0"/>
      <dgm:spPr/>
    </dgm:pt>
    <dgm:pt modelId="{486CE436-E638-F34D-AB1D-4767BC0AE27A}" type="pres">
      <dgm:prSet presAssocID="{A6442D1D-54A8-5B4F-8BB6-65B4E5AFBD34}" presName="firstChild" presStyleLbl="bgAccFollowNode1" presStyleIdx="0" presStyleCnt="4"/>
      <dgm:spPr/>
      <dgm:t>
        <a:bodyPr/>
        <a:lstStyle/>
        <a:p>
          <a:endParaRPr lang="en-US"/>
        </a:p>
      </dgm:t>
    </dgm:pt>
    <dgm:pt modelId="{DF424162-5AB6-AB4F-A4A3-7C4CB6FC78BE}" type="pres">
      <dgm:prSet presAssocID="{A6442D1D-54A8-5B4F-8BB6-65B4E5AFBD34}" presName="firstChildTx" presStyleLbl="bgAccFollowNode1" presStyleIdx="0" presStyleCnt="4">
        <dgm:presLayoutVars>
          <dgm:bulletEnabled val="1"/>
        </dgm:presLayoutVars>
      </dgm:prSet>
      <dgm:spPr/>
      <dgm:t>
        <a:bodyPr/>
        <a:lstStyle/>
        <a:p>
          <a:endParaRPr lang="en-US"/>
        </a:p>
      </dgm:t>
    </dgm:pt>
    <dgm:pt modelId="{A365A646-8A63-5D42-97B0-5FB75C403FA2}" type="pres">
      <dgm:prSet presAssocID="{EC156852-A609-504E-8839-59AA40610E64}" presName="comp" presStyleCnt="0"/>
      <dgm:spPr/>
    </dgm:pt>
    <dgm:pt modelId="{2DAC1A6B-DFEE-1C4A-8BA9-A16069A0A407}" type="pres">
      <dgm:prSet presAssocID="{EC156852-A609-504E-8839-59AA40610E64}" presName="child" presStyleLbl="bgAccFollowNode1" presStyleIdx="1" presStyleCnt="4"/>
      <dgm:spPr/>
      <dgm:t>
        <a:bodyPr/>
        <a:lstStyle/>
        <a:p>
          <a:endParaRPr lang="en-US"/>
        </a:p>
      </dgm:t>
    </dgm:pt>
    <dgm:pt modelId="{3897B65F-609B-EF4D-8717-600ECB1F1886}" type="pres">
      <dgm:prSet presAssocID="{EC156852-A609-504E-8839-59AA40610E64}" presName="childTx" presStyleLbl="bgAccFollowNode1" presStyleIdx="1" presStyleCnt="4">
        <dgm:presLayoutVars>
          <dgm:bulletEnabled val="1"/>
        </dgm:presLayoutVars>
      </dgm:prSet>
      <dgm:spPr/>
      <dgm:t>
        <a:bodyPr/>
        <a:lstStyle/>
        <a:p>
          <a:endParaRPr lang="en-US"/>
        </a:p>
      </dgm:t>
    </dgm:pt>
    <dgm:pt modelId="{633D415F-8F37-1B47-8799-BC1668F13890}" type="pres">
      <dgm:prSet presAssocID="{A6442D1D-54A8-5B4F-8BB6-65B4E5AFBD34}" presName="negSpace" presStyleCnt="0"/>
      <dgm:spPr/>
    </dgm:pt>
    <dgm:pt modelId="{3110B5B7-97CB-9E4F-A46C-AC14ACDE573A}" type="pres">
      <dgm:prSet presAssocID="{A6442D1D-54A8-5B4F-8BB6-65B4E5AFBD34}" presName="circle" presStyleLbl="node1" presStyleIdx="0" presStyleCnt="2"/>
      <dgm:spPr/>
      <dgm:t>
        <a:bodyPr/>
        <a:lstStyle/>
        <a:p>
          <a:endParaRPr lang="en-US"/>
        </a:p>
      </dgm:t>
    </dgm:pt>
    <dgm:pt modelId="{B3D5894F-9D0B-C24E-A634-D3BF5B648864}" type="pres">
      <dgm:prSet presAssocID="{A3C7B891-0454-7B4F-8BF8-59E443424960}" presName="transSpace" presStyleCnt="0"/>
      <dgm:spPr/>
    </dgm:pt>
    <dgm:pt modelId="{548C0AB9-E45B-2240-B84B-70A56DF65695}" type="pres">
      <dgm:prSet presAssocID="{773B5A5F-EB67-E246-8E78-4B057B9A5ED8}" presName="posSpace" presStyleCnt="0"/>
      <dgm:spPr/>
    </dgm:pt>
    <dgm:pt modelId="{E786F55D-857D-594E-8816-1EB44B1CC524}" type="pres">
      <dgm:prSet presAssocID="{773B5A5F-EB67-E246-8E78-4B057B9A5ED8}" presName="vertFlow" presStyleCnt="0"/>
      <dgm:spPr/>
    </dgm:pt>
    <dgm:pt modelId="{90EB69FE-47C3-2540-B940-5F1FD90388CD}" type="pres">
      <dgm:prSet presAssocID="{773B5A5F-EB67-E246-8E78-4B057B9A5ED8}" presName="topSpace" presStyleCnt="0"/>
      <dgm:spPr/>
    </dgm:pt>
    <dgm:pt modelId="{A8ABEE98-BAE1-A249-89F9-5A5106124CEF}" type="pres">
      <dgm:prSet presAssocID="{773B5A5F-EB67-E246-8E78-4B057B9A5ED8}" presName="firstComp" presStyleCnt="0"/>
      <dgm:spPr/>
    </dgm:pt>
    <dgm:pt modelId="{7D713913-ACFC-F143-AD2A-9A5DA1C601AE}" type="pres">
      <dgm:prSet presAssocID="{773B5A5F-EB67-E246-8E78-4B057B9A5ED8}" presName="firstChild" presStyleLbl="bgAccFollowNode1" presStyleIdx="2" presStyleCnt="4"/>
      <dgm:spPr/>
      <dgm:t>
        <a:bodyPr/>
        <a:lstStyle/>
        <a:p>
          <a:endParaRPr lang="en-US"/>
        </a:p>
      </dgm:t>
    </dgm:pt>
    <dgm:pt modelId="{592E14B3-1C90-2745-A615-EE6C4434BE89}" type="pres">
      <dgm:prSet presAssocID="{773B5A5F-EB67-E246-8E78-4B057B9A5ED8}" presName="firstChildTx" presStyleLbl="bgAccFollowNode1" presStyleIdx="2" presStyleCnt="4">
        <dgm:presLayoutVars>
          <dgm:bulletEnabled val="1"/>
        </dgm:presLayoutVars>
      </dgm:prSet>
      <dgm:spPr/>
      <dgm:t>
        <a:bodyPr/>
        <a:lstStyle/>
        <a:p>
          <a:endParaRPr lang="en-US"/>
        </a:p>
      </dgm:t>
    </dgm:pt>
    <dgm:pt modelId="{983C53BB-247C-5D41-A00C-7B9DFE85E407}" type="pres">
      <dgm:prSet presAssocID="{3C282E08-BA9E-014E-92C7-A256652D2337}" presName="comp" presStyleCnt="0"/>
      <dgm:spPr/>
    </dgm:pt>
    <dgm:pt modelId="{376D5A5F-F843-5346-93CE-928B680E8E51}" type="pres">
      <dgm:prSet presAssocID="{3C282E08-BA9E-014E-92C7-A256652D2337}" presName="child" presStyleLbl="bgAccFollowNode1" presStyleIdx="3" presStyleCnt="4"/>
      <dgm:spPr/>
      <dgm:t>
        <a:bodyPr/>
        <a:lstStyle/>
        <a:p>
          <a:endParaRPr lang="en-US"/>
        </a:p>
      </dgm:t>
    </dgm:pt>
    <dgm:pt modelId="{5B5682A7-F098-074B-A764-81C8AFA516F6}" type="pres">
      <dgm:prSet presAssocID="{3C282E08-BA9E-014E-92C7-A256652D2337}" presName="childTx" presStyleLbl="bgAccFollowNode1" presStyleIdx="3" presStyleCnt="4">
        <dgm:presLayoutVars>
          <dgm:bulletEnabled val="1"/>
        </dgm:presLayoutVars>
      </dgm:prSet>
      <dgm:spPr/>
      <dgm:t>
        <a:bodyPr/>
        <a:lstStyle/>
        <a:p>
          <a:endParaRPr lang="en-US"/>
        </a:p>
      </dgm:t>
    </dgm:pt>
    <dgm:pt modelId="{5E6C34EB-0D51-0C44-82F7-EAB9DA3F39A0}" type="pres">
      <dgm:prSet presAssocID="{773B5A5F-EB67-E246-8E78-4B057B9A5ED8}" presName="negSpace" presStyleCnt="0"/>
      <dgm:spPr/>
    </dgm:pt>
    <dgm:pt modelId="{A4DD6092-F6AB-9342-8678-77B1ACF4B23A}" type="pres">
      <dgm:prSet presAssocID="{773B5A5F-EB67-E246-8E78-4B057B9A5ED8}" presName="circle" presStyleLbl="node1" presStyleIdx="1" presStyleCnt="2"/>
      <dgm:spPr/>
      <dgm:t>
        <a:bodyPr/>
        <a:lstStyle/>
        <a:p>
          <a:endParaRPr lang="en-US"/>
        </a:p>
      </dgm:t>
    </dgm:pt>
  </dgm:ptLst>
  <dgm:cxnLst>
    <dgm:cxn modelId="{05A2A873-9A35-A64D-82B3-C7A4FD2B5BA1}" srcId="{2C6DC0BE-2FBC-5F4C-9167-97DC6625C42D}" destId="{A6442D1D-54A8-5B4F-8BB6-65B4E5AFBD34}" srcOrd="0" destOrd="0" parTransId="{12BC61ED-745F-AF46-B38C-E89B7D4E22E7}" sibTransId="{A3C7B891-0454-7B4F-8BF8-59E443424960}"/>
    <dgm:cxn modelId="{DBF174A3-C37F-4842-9730-F874E4F5B90C}" type="presOf" srcId="{AE4FC693-D1B7-E840-A3AF-E8908FABF7EF}" destId="{7D713913-ACFC-F143-AD2A-9A5DA1C601AE}" srcOrd="0" destOrd="0" presId="urn:microsoft.com/office/officeart/2005/8/layout/hList9"/>
    <dgm:cxn modelId="{3EAFC3C4-824B-4CB5-9920-CBE7DB100288}" type="presOf" srcId="{94A8E136-691A-C247-935E-A95A097EC501}" destId="{DF424162-5AB6-AB4F-A4A3-7C4CB6FC78BE}" srcOrd="1" destOrd="0" presId="urn:microsoft.com/office/officeart/2005/8/layout/hList9"/>
    <dgm:cxn modelId="{004AF4CB-35B0-5543-81E1-A11BDD461000}" srcId="{2C6DC0BE-2FBC-5F4C-9167-97DC6625C42D}" destId="{773B5A5F-EB67-E246-8E78-4B057B9A5ED8}" srcOrd="1" destOrd="0" parTransId="{4DA8A7BD-3FE9-D642-B6A2-9A8FD1D83DC5}" sibTransId="{D07BC953-DFD3-8E4C-8BDC-6B67DB1D1149}"/>
    <dgm:cxn modelId="{BE384A52-8C53-4BC1-8973-6DF9B71AEC2B}" type="presOf" srcId="{EC156852-A609-504E-8839-59AA40610E64}" destId="{3897B65F-609B-EF4D-8717-600ECB1F1886}" srcOrd="1" destOrd="0" presId="urn:microsoft.com/office/officeart/2005/8/layout/hList9"/>
    <dgm:cxn modelId="{D86E36CF-1925-4BAA-B246-82D452E73391}" type="presOf" srcId="{3C282E08-BA9E-014E-92C7-A256652D2337}" destId="{376D5A5F-F843-5346-93CE-928B680E8E51}" srcOrd="0" destOrd="0" presId="urn:microsoft.com/office/officeart/2005/8/layout/hList9"/>
    <dgm:cxn modelId="{3472C4EF-439D-EC48-820B-2414E7E750AA}" srcId="{A6442D1D-54A8-5B4F-8BB6-65B4E5AFBD34}" destId="{EC156852-A609-504E-8839-59AA40610E64}" srcOrd="1" destOrd="0" parTransId="{FFDD7B22-E03F-7D41-AD2D-DF61B739F7D2}" sibTransId="{8F021E9D-6ECB-0945-86DB-624C93FC3935}"/>
    <dgm:cxn modelId="{F6D881B1-C3B2-4569-9C61-0064D2FE3E92}" type="presOf" srcId="{773B5A5F-EB67-E246-8E78-4B057B9A5ED8}" destId="{A4DD6092-F6AB-9342-8678-77B1ACF4B23A}" srcOrd="0" destOrd="0" presId="urn:microsoft.com/office/officeart/2005/8/layout/hList9"/>
    <dgm:cxn modelId="{2D7E42E0-E94D-4B5F-9B18-2BAD7A8BC9FF}" type="presOf" srcId="{3C282E08-BA9E-014E-92C7-A256652D2337}" destId="{5B5682A7-F098-074B-A764-81C8AFA516F6}" srcOrd="1" destOrd="0" presId="urn:microsoft.com/office/officeart/2005/8/layout/hList9"/>
    <dgm:cxn modelId="{BE07D708-3DBC-4ADC-965C-E353DBDAD5A0}" type="presOf" srcId="{94A8E136-691A-C247-935E-A95A097EC501}" destId="{486CE436-E638-F34D-AB1D-4767BC0AE27A}" srcOrd="0" destOrd="0" presId="urn:microsoft.com/office/officeart/2005/8/layout/hList9"/>
    <dgm:cxn modelId="{4AE64CC3-2B4F-1A49-9E2F-F82A64F9F2A7}" srcId="{A6442D1D-54A8-5B4F-8BB6-65B4E5AFBD34}" destId="{94A8E136-691A-C247-935E-A95A097EC501}" srcOrd="0" destOrd="0" parTransId="{7AA63AA3-84F7-B640-B9A0-B30381B1A506}" sibTransId="{83A9D750-822A-BD4A-82D8-D8768E3F12CB}"/>
    <dgm:cxn modelId="{1BCCF127-775B-D241-BC97-51F239EA8E56}" srcId="{773B5A5F-EB67-E246-8E78-4B057B9A5ED8}" destId="{3C282E08-BA9E-014E-92C7-A256652D2337}" srcOrd="1" destOrd="0" parTransId="{25887E9D-A84F-A544-A11E-C53BB5010C70}" sibTransId="{4FEE87C1-A3D3-6E4F-BA87-819790E4E2BE}"/>
    <dgm:cxn modelId="{615B0A23-BABD-D447-8997-1AB1796E4694}" srcId="{773B5A5F-EB67-E246-8E78-4B057B9A5ED8}" destId="{AE4FC693-D1B7-E840-A3AF-E8908FABF7EF}" srcOrd="0" destOrd="0" parTransId="{C154B9AF-0AB5-6D44-BEC9-7A6CA8F883DC}" sibTransId="{4084735E-423C-5C4B-A00F-C88773E56582}"/>
    <dgm:cxn modelId="{F826FF8C-479F-4ACA-9454-FA2D5F33816C}" type="presOf" srcId="{AE4FC693-D1B7-E840-A3AF-E8908FABF7EF}" destId="{592E14B3-1C90-2745-A615-EE6C4434BE89}" srcOrd="1" destOrd="0" presId="urn:microsoft.com/office/officeart/2005/8/layout/hList9"/>
    <dgm:cxn modelId="{8DCF9850-5DB5-407A-9DC5-5409E7057534}" type="presOf" srcId="{2C6DC0BE-2FBC-5F4C-9167-97DC6625C42D}" destId="{294599B9-CEEF-FE4D-8A3F-44A4CD29DE45}" srcOrd="0" destOrd="0" presId="urn:microsoft.com/office/officeart/2005/8/layout/hList9"/>
    <dgm:cxn modelId="{07FF9C77-6B8E-4BC1-B56A-FB78A2B9505C}" type="presOf" srcId="{A6442D1D-54A8-5B4F-8BB6-65B4E5AFBD34}" destId="{3110B5B7-97CB-9E4F-A46C-AC14ACDE573A}" srcOrd="0" destOrd="0" presId="urn:microsoft.com/office/officeart/2005/8/layout/hList9"/>
    <dgm:cxn modelId="{C0F5B86A-F9B0-4D10-98AD-1847FE2E8840}" type="presOf" srcId="{EC156852-A609-504E-8839-59AA40610E64}" destId="{2DAC1A6B-DFEE-1C4A-8BA9-A16069A0A407}" srcOrd="0" destOrd="0" presId="urn:microsoft.com/office/officeart/2005/8/layout/hList9"/>
    <dgm:cxn modelId="{712AEB0A-E107-4603-941A-CDC0D56BB73E}" type="presParOf" srcId="{294599B9-CEEF-FE4D-8A3F-44A4CD29DE45}" destId="{FEDDEED2-1E50-734D-A896-C51254C4EDC9}" srcOrd="0" destOrd="0" presId="urn:microsoft.com/office/officeart/2005/8/layout/hList9"/>
    <dgm:cxn modelId="{B2F47043-183B-409F-B5BC-24CD59D51AFF}" type="presParOf" srcId="{294599B9-CEEF-FE4D-8A3F-44A4CD29DE45}" destId="{88F99B72-06EF-CC40-BD4A-B9184DE64FE5}" srcOrd="1" destOrd="0" presId="urn:microsoft.com/office/officeart/2005/8/layout/hList9"/>
    <dgm:cxn modelId="{36025250-AF86-40BD-9166-93FB6EAEB6DF}" type="presParOf" srcId="{88F99B72-06EF-CC40-BD4A-B9184DE64FE5}" destId="{4BFFBB2B-704F-C841-ABDA-276CA55F6497}" srcOrd="0" destOrd="0" presId="urn:microsoft.com/office/officeart/2005/8/layout/hList9"/>
    <dgm:cxn modelId="{D4D7E5D4-C884-473E-85FA-531293553F77}" type="presParOf" srcId="{88F99B72-06EF-CC40-BD4A-B9184DE64FE5}" destId="{89BCBF80-B5EC-C749-BB33-1D245401CB01}" srcOrd="1" destOrd="0" presId="urn:microsoft.com/office/officeart/2005/8/layout/hList9"/>
    <dgm:cxn modelId="{E098F057-9A5D-42D9-86BF-87094B75C370}" type="presParOf" srcId="{89BCBF80-B5EC-C749-BB33-1D245401CB01}" destId="{486CE436-E638-F34D-AB1D-4767BC0AE27A}" srcOrd="0" destOrd="0" presId="urn:microsoft.com/office/officeart/2005/8/layout/hList9"/>
    <dgm:cxn modelId="{97FA3A53-845A-464C-91A2-B490085DA78E}" type="presParOf" srcId="{89BCBF80-B5EC-C749-BB33-1D245401CB01}" destId="{DF424162-5AB6-AB4F-A4A3-7C4CB6FC78BE}" srcOrd="1" destOrd="0" presId="urn:microsoft.com/office/officeart/2005/8/layout/hList9"/>
    <dgm:cxn modelId="{CDBD9EEE-4866-4C26-853C-4055DAF8F07B}" type="presParOf" srcId="{88F99B72-06EF-CC40-BD4A-B9184DE64FE5}" destId="{A365A646-8A63-5D42-97B0-5FB75C403FA2}" srcOrd="2" destOrd="0" presId="urn:microsoft.com/office/officeart/2005/8/layout/hList9"/>
    <dgm:cxn modelId="{323776EF-1E45-44A9-8F70-A09D2685FF45}" type="presParOf" srcId="{A365A646-8A63-5D42-97B0-5FB75C403FA2}" destId="{2DAC1A6B-DFEE-1C4A-8BA9-A16069A0A407}" srcOrd="0" destOrd="0" presId="urn:microsoft.com/office/officeart/2005/8/layout/hList9"/>
    <dgm:cxn modelId="{BC785D71-70CA-46BD-9243-43756EEA1D77}" type="presParOf" srcId="{A365A646-8A63-5D42-97B0-5FB75C403FA2}" destId="{3897B65F-609B-EF4D-8717-600ECB1F1886}" srcOrd="1" destOrd="0" presId="urn:microsoft.com/office/officeart/2005/8/layout/hList9"/>
    <dgm:cxn modelId="{DB945413-5D0D-485F-B954-1A7E8CD9F3F1}" type="presParOf" srcId="{294599B9-CEEF-FE4D-8A3F-44A4CD29DE45}" destId="{633D415F-8F37-1B47-8799-BC1668F13890}" srcOrd="2" destOrd="0" presId="urn:microsoft.com/office/officeart/2005/8/layout/hList9"/>
    <dgm:cxn modelId="{9CFA79C4-D6AD-4B6B-864F-7D0EE9146019}" type="presParOf" srcId="{294599B9-CEEF-FE4D-8A3F-44A4CD29DE45}" destId="{3110B5B7-97CB-9E4F-A46C-AC14ACDE573A}" srcOrd="3" destOrd="0" presId="urn:microsoft.com/office/officeart/2005/8/layout/hList9"/>
    <dgm:cxn modelId="{EC3DE324-A524-43AA-9164-9084922C1114}" type="presParOf" srcId="{294599B9-CEEF-FE4D-8A3F-44A4CD29DE45}" destId="{B3D5894F-9D0B-C24E-A634-D3BF5B648864}" srcOrd="4" destOrd="0" presId="urn:microsoft.com/office/officeart/2005/8/layout/hList9"/>
    <dgm:cxn modelId="{4DCFF79C-7AC3-4D6B-B338-359C863A6BC7}" type="presParOf" srcId="{294599B9-CEEF-FE4D-8A3F-44A4CD29DE45}" destId="{548C0AB9-E45B-2240-B84B-70A56DF65695}" srcOrd="5" destOrd="0" presId="urn:microsoft.com/office/officeart/2005/8/layout/hList9"/>
    <dgm:cxn modelId="{8DD46A86-2C04-42D5-B7A1-B981FC7F563E}" type="presParOf" srcId="{294599B9-CEEF-FE4D-8A3F-44A4CD29DE45}" destId="{E786F55D-857D-594E-8816-1EB44B1CC524}" srcOrd="6" destOrd="0" presId="urn:microsoft.com/office/officeart/2005/8/layout/hList9"/>
    <dgm:cxn modelId="{CC16A705-0839-40FB-A72F-C707CE37867B}" type="presParOf" srcId="{E786F55D-857D-594E-8816-1EB44B1CC524}" destId="{90EB69FE-47C3-2540-B940-5F1FD90388CD}" srcOrd="0" destOrd="0" presId="urn:microsoft.com/office/officeart/2005/8/layout/hList9"/>
    <dgm:cxn modelId="{5DD69E12-65B2-455F-B74A-CC5014CF9845}" type="presParOf" srcId="{E786F55D-857D-594E-8816-1EB44B1CC524}" destId="{A8ABEE98-BAE1-A249-89F9-5A5106124CEF}" srcOrd="1" destOrd="0" presId="urn:microsoft.com/office/officeart/2005/8/layout/hList9"/>
    <dgm:cxn modelId="{F6E365CA-D0FE-42A9-A349-803BEF805586}" type="presParOf" srcId="{A8ABEE98-BAE1-A249-89F9-5A5106124CEF}" destId="{7D713913-ACFC-F143-AD2A-9A5DA1C601AE}" srcOrd="0" destOrd="0" presId="urn:microsoft.com/office/officeart/2005/8/layout/hList9"/>
    <dgm:cxn modelId="{1175D192-4311-4A79-89D1-BA4CA7F687BC}" type="presParOf" srcId="{A8ABEE98-BAE1-A249-89F9-5A5106124CEF}" destId="{592E14B3-1C90-2745-A615-EE6C4434BE89}" srcOrd="1" destOrd="0" presId="urn:microsoft.com/office/officeart/2005/8/layout/hList9"/>
    <dgm:cxn modelId="{FD5D1B39-60E2-41F9-AB1E-2EC5E78E35F1}" type="presParOf" srcId="{E786F55D-857D-594E-8816-1EB44B1CC524}" destId="{983C53BB-247C-5D41-A00C-7B9DFE85E407}" srcOrd="2" destOrd="0" presId="urn:microsoft.com/office/officeart/2005/8/layout/hList9"/>
    <dgm:cxn modelId="{FE2E76D3-4B2A-4FCF-9B15-DF27FCC7764F}" type="presParOf" srcId="{983C53BB-247C-5D41-A00C-7B9DFE85E407}" destId="{376D5A5F-F843-5346-93CE-928B680E8E51}" srcOrd="0" destOrd="0" presId="urn:microsoft.com/office/officeart/2005/8/layout/hList9"/>
    <dgm:cxn modelId="{4745C37A-A185-48A1-A646-4D72AC4C1CC3}" type="presParOf" srcId="{983C53BB-247C-5D41-A00C-7B9DFE85E407}" destId="{5B5682A7-F098-074B-A764-81C8AFA516F6}" srcOrd="1" destOrd="0" presId="urn:microsoft.com/office/officeart/2005/8/layout/hList9"/>
    <dgm:cxn modelId="{E6A2128F-BA63-41A3-A6CC-B52A8D210868}" type="presParOf" srcId="{294599B9-CEEF-FE4D-8A3F-44A4CD29DE45}" destId="{5E6C34EB-0D51-0C44-82F7-EAB9DA3F39A0}" srcOrd="7" destOrd="0" presId="urn:microsoft.com/office/officeart/2005/8/layout/hList9"/>
    <dgm:cxn modelId="{FF3AF8A7-B140-487B-9122-D821A214869B}" type="presParOf" srcId="{294599B9-CEEF-FE4D-8A3F-44A4CD29DE45}" destId="{A4DD6092-F6AB-9342-8678-77B1ACF4B23A}"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737A6D-B371-A84D-80F8-3F6F2EB19A39}" type="doc">
      <dgm:prSet loTypeId="urn:microsoft.com/office/officeart/2005/8/layout/list1" loCatId="" qsTypeId="urn:microsoft.com/office/officeart/2005/8/quickstyle/simple4" qsCatId="simple" csTypeId="urn:microsoft.com/office/officeart/2005/8/colors/accent2_2" csCatId="accent2" phldr="1"/>
      <dgm:spPr/>
      <dgm:t>
        <a:bodyPr/>
        <a:lstStyle/>
        <a:p>
          <a:endParaRPr lang="en-US"/>
        </a:p>
      </dgm:t>
    </dgm:pt>
    <dgm:pt modelId="{E92FF8A6-C27E-3B4F-AD9D-D6F1C1381252}">
      <dgm:prSet phldrT="[Text]"/>
      <dgm:spPr/>
      <dgm:t>
        <a:bodyPr/>
        <a:lstStyle/>
        <a:p>
          <a:r>
            <a:rPr lang="en-US" dirty="0" smtClean="0"/>
            <a:t>Intergenerational Relationships</a:t>
          </a:r>
          <a:endParaRPr lang="en-US" dirty="0"/>
        </a:p>
      </dgm:t>
    </dgm:pt>
    <dgm:pt modelId="{4AA63A91-8082-8F4A-8D30-2ED8388FF6DA}" type="parTrans" cxnId="{568E0A7A-E053-D441-8068-5DC99681333C}">
      <dgm:prSet/>
      <dgm:spPr/>
      <dgm:t>
        <a:bodyPr/>
        <a:lstStyle/>
        <a:p>
          <a:endParaRPr lang="en-US"/>
        </a:p>
      </dgm:t>
    </dgm:pt>
    <dgm:pt modelId="{32D697F4-3AAC-A44C-8415-C08F772775AE}" type="sibTrans" cxnId="{568E0A7A-E053-D441-8068-5DC99681333C}">
      <dgm:prSet/>
      <dgm:spPr/>
      <dgm:t>
        <a:bodyPr/>
        <a:lstStyle/>
        <a:p>
          <a:endParaRPr lang="en-US"/>
        </a:p>
      </dgm:t>
    </dgm:pt>
    <dgm:pt modelId="{F536F9FD-E08C-3D48-A3CE-B3387B7E2327}">
      <dgm:prSet phldrT="[Text]"/>
      <dgm:spPr/>
      <dgm:t>
        <a:bodyPr/>
        <a:lstStyle/>
        <a:p>
          <a:r>
            <a:rPr lang="en-US" dirty="0" smtClean="0"/>
            <a:t>Apprenticeships</a:t>
          </a:r>
          <a:endParaRPr lang="en-US" dirty="0"/>
        </a:p>
      </dgm:t>
    </dgm:pt>
    <dgm:pt modelId="{B906030D-2C82-D74F-AC6B-210FF2B911C8}" type="parTrans" cxnId="{7ADE3314-7270-B348-9300-806FCFE4A4FB}">
      <dgm:prSet/>
      <dgm:spPr/>
      <dgm:t>
        <a:bodyPr/>
        <a:lstStyle/>
        <a:p>
          <a:endParaRPr lang="en-US"/>
        </a:p>
      </dgm:t>
    </dgm:pt>
    <dgm:pt modelId="{16E6A9D5-05CB-E341-A032-1FCD2637FD15}" type="sibTrans" cxnId="{7ADE3314-7270-B348-9300-806FCFE4A4FB}">
      <dgm:prSet/>
      <dgm:spPr/>
      <dgm:t>
        <a:bodyPr/>
        <a:lstStyle/>
        <a:p>
          <a:endParaRPr lang="en-US"/>
        </a:p>
      </dgm:t>
    </dgm:pt>
    <dgm:pt modelId="{7FFFC657-0044-9A42-A903-21AAC2B3A04A}">
      <dgm:prSet phldrT="[Text]"/>
      <dgm:spPr/>
      <dgm:t>
        <a:bodyPr/>
        <a:lstStyle/>
        <a:p>
          <a:r>
            <a:rPr lang="en-US" dirty="0" smtClean="0"/>
            <a:t>Openness</a:t>
          </a:r>
          <a:endParaRPr lang="en-US" dirty="0"/>
        </a:p>
      </dgm:t>
    </dgm:pt>
    <dgm:pt modelId="{5FF6D6A2-2153-4841-A0B9-4F6BEDF52D04}" type="parTrans" cxnId="{C3EC1300-E341-FF46-ADE6-77400615142A}">
      <dgm:prSet/>
      <dgm:spPr/>
      <dgm:t>
        <a:bodyPr/>
        <a:lstStyle/>
        <a:p>
          <a:endParaRPr lang="en-US"/>
        </a:p>
      </dgm:t>
    </dgm:pt>
    <dgm:pt modelId="{BEA2C08B-7833-4746-981F-3F81F38514D5}" type="sibTrans" cxnId="{C3EC1300-E341-FF46-ADE6-77400615142A}">
      <dgm:prSet/>
      <dgm:spPr/>
      <dgm:t>
        <a:bodyPr/>
        <a:lstStyle/>
        <a:p>
          <a:endParaRPr lang="en-US"/>
        </a:p>
      </dgm:t>
    </dgm:pt>
    <dgm:pt modelId="{240E7B1D-B1C0-E342-9030-7596C456E3C4}">
      <dgm:prSet phldrT="[Text]"/>
      <dgm:spPr/>
      <dgm:t>
        <a:bodyPr/>
        <a:lstStyle/>
        <a:p>
          <a:r>
            <a:rPr lang="en-US" dirty="0" smtClean="0"/>
            <a:t>Mentoring</a:t>
          </a:r>
          <a:endParaRPr lang="en-US" dirty="0"/>
        </a:p>
      </dgm:t>
    </dgm:pt>
    <dgm:pt modelId="{19A30977-06E3-1341-922B-F7D56A673D7A}" type="sibTrans" cxnId="{393C361C-81E2-4148-B6C6-CD87DCE51002}">
      <dgm:prSet/>
      <dgm:spPr/>
      <dgm:t>
        <a:bodyPr/>
        <a:lstStyle/>
        <a:p>
          <a:endParaRPr lang="en-US"/>
        </a:p>
      </dgm:t>
    </dgm:pt>
    <dgm:pt modelId="{84444B6D-4518-9E4E-AD0B-59A74CB2F470}" type="parTrans" cxnId="{393C361C-81E2-4148-B6C6-CD87DCE51002}">
      <dgm:prSet/>
      <dgm:spPr/>
      <dgm:t>
        <a:bodyPr/>
        <a:lstStyle/>
        <a:p>
          <a:endParaRPr lang="en-US"/>
        </a:p>
      </dgm:t>
    </dgm:pt>
    <dgm:pt modelId="{DEDECBF2-8F52-DF4E-8101-AD4056EA12A0}" type="pres">
      <dgm:prSet presAssocID="{3B737A6D-B371-A84D-80F8-3F6F2EB19A39}" presName="linear" presStyleCnt="0">
        <dgm:presLayoutVars>
          <dgm:dir/>
          <dgm:animLvl val="lvl"/>
          <dgm:resizeHandles val="exact"/>
        </dgm:presLayoutVars>
      </dgm:prSet>
      <dgm:spPr/>
      <dgm:t>
        <a:bodyPr/>
        <a:lstStyle/>
        <a:p>
          <a:endParaRPr lang="en-US"/>
        </a:p>
      </dgm:t>
    </dgm:pt>
    <dgm:pt modelId="{455A5359-EC14-764F-9F8F-1A303C8B9868}" type="pres">
      <dgm:prSet presAssocID="{E92FF8A6-C27E-3B4F-AD9D-D6F1C1381252}" presName="parentLin" presStyleCnt="0"/>
      <dgm:spPr/>
    </dgm:pt>
    <dgm:pt modelId="{E9043142-7647-2942-AC01-91920A4CD5C7}" type="pres">
      <dgm:prSet presAssocID="{E92FF8A6-C27E-3B4F-AD9D-D6F1C1381252}" presName="parentLeftMargin" presStyleLbl="node1" presStyleIdx="0" presStyleCnt="1"/>
      <dgm:spPr/>
      <dgm:t>
        <a:bodyPr/>
        <a:lstStyle/>
        <a:p>
          <a:endParaRPr lang="en-US"/>
        </a:p>
      </dgm:t>
    </dgm:pt>
    <dgm:pt modelId="{0E820223-858C-0946-8DC9-7A9E7F385A23}" type="pres">
      <dgm:prSet presAssocID="{E92FF8A6-C27E-3B4F-AD9D-D6F1C1381252}" presName="parentText" presStyleLbl="node1" presStyleIdx="0" presStyleCnt="1">
        <dgm:presLayoutVars>
          <dgm:chMax val="0"/>
          <dgm:bulletEnabled val="1"/>
        </dgm:presLayoutVars>
      </dgm:prSet>
      <dgm:spPr/>
      <dgm:t>
        <a:bodyPr/>
        <a:lstStyle/>
        <a:p>
          <a:endParaRPr lang="en-US"/>
        </a:p>
      </dgm:t>
    </dgm:pt>
    <dgm:pt modelId="{F41AF716-6D9B-7A49-A3E3-AB4EE6DB732F}" type="pres">
      <dgm:prSet presAssocID="{E92FF8A6-C27E-3B4F-AD9D-D6F1C1381252}" presName="negativeSpace" presStyleCnt="0"/>
      <dgm:spPr/>
    </dgm:pt>
    <dgm:pt modelId="{77F830EE-2851-744D-A5AC-DFDAEA4390A6}" type="pres">
      <dgm:prSet presAssocID="{E92FF8A6-C27E-3B4F-AD9D-D6F1C1381252}" presName="childText" presStyleLbl="conFgAcc1" presStyleIdx="0" presStyleCnt="1">
        <dgm:presLayoutVars>
          <dgm:bulletEnabled val="1"/>
        </dgm:presLayoutVars>
      </dgm:prSet>
      <dgm:spPr/>
      <dgm:t>
        <a:bodyPr/>
        <a:lstStyle/>
        <a:p>
          <a:endParaRPr lang="en-US"/>
        </a:p>
      </dgm:t>
    </dgm:pt>
  </dgm:ptLst>
  <dgm:cxnLst>
    <dgm:cxn modelId="{4165A3B5-D98B-486C-85E2-2298D3E82C12}" type="presOf" srcId="{E92FF8A6-C27E-3B4F-AD9D-D6F1C1381252}" destId="{0E820223-858C-0946-8DC9-7A9E7F385A23}" srcOrd="1" destOrd="0" presId="urn:microsoft.com/office/officeart/2005/8/layout/list1"/>
    <dgm:cxn modelId="{72B8EA5E-586B-4ADB-B4EB-2DBC89FDFDFB}" type="presOf" srcId="{E92FF8A6-C27E-3B4F-AD9D-D6F1C1381252}" destId="{E9043142-7647-2942-AC01-91920A4CD5C7}" srcOrd="0" destOrd="0" presId="urn:microsoft.com/office/officeart/2005/8/layout/list1"/>
    <dgm:cxn modelId="{568E0A7A-E053-D441-8068-5DC99681333C}" srcId="{3B737A6D-B371-A84D-80F8-3F6F2EB19A39}" destId="{E92FF8A6-C27E-3B4F-AD9D-D6F1C1381252}" srcOrd="0" destOrd="0" parTransId="{4AA63A91-8082-8F4A-8D30-2ED8388FF6DA}" sibTransId="{32D697F4-3AAC-A44C-8415-C08F772775AE}"/>
    <dgm:cxn modelId="{BD77F8B0-2B68-41B6-9C7A-FF73616B4D27}" type="presOf" srcId="{7FFFC657-0044-9A42-A903-21AAC2B3A04A}" destId="{77F830EE-2851-744D-A5AC-DFDAEA4390A6}" srcOrd="0" destOrd="2" presId="urn:microsoft.com/office/officeart/2005/8/layout/list1"/>
    <dgm:cxn modelId="{180C61D2-934C-4670-93CF-D98F3390D79C}" type="presOf" srcId="{240E7B1D-B1C0-E342-9030-7596C456E3C4}" destId="{77F830EE-2851-744D-A5AC-DFDAEA4390A6}" srcOrd="0" destOrd="0" presId="urn:microsoft.com/office/officeart/2005/8/layout/list1"/>
    <dgm:cxn modelId="{7ADE3314-7270-B348-9300-806FCFE4A4FB}" srcId="{E92FF8A6-C27E-3B4F-AD9D-D6F1C1381252}" destId="{F536F9FD-E08C-3D48-A3CE-B3387B7E2327}" srcOrd="1" destOrd="0" parTransId="{B906030D-2C82-D74F-AC6B-210FF2B911C8}" sibTransId="{16E6A9D5-05CB-E341-A032-1FCD2637FD15}"/>
    <dgm:cxn modelId="{C3EC1300-E341-FF46-ADE6-77400615142A}" srcId="{E92FF8A6-C27E-3B4F-AD9D-D6F1C1381252}" destId="{7FFFC657-0044-9A42-A903-21AAC2B3A04A}" srcOrd="2" destOrd="0" parTransId="{5FF6D6A2-2153-4841-A0B9-4F6BEDF52D04}" sibTransId="{BEA2C08B-7833-4746-981F-3F81F38514D5}"/>
    <dgm:cxn modelId="{393C361C-81E2-4148-B6C6-CD87DCE51002}" srcId="{E92FF8A6-C27E-3B4F-AD9D-D6F1C1381252}" destId="{240E7B1D-B1C0-E342-9030-7596C456E3C4}" srcOrd="0" destOrd="0" parTransId="{84444B6D-4518-9E4E-AD0B-59A74CB2F470}" sibTransId="{19A30977-06E3-1341-922B-F7D56A673D7A}"/>
    <dgm:cxn modelId="{38DE85E3-4768-4C0C-A363-C542714F6E24}" type="presOf" srcId="{3B737A6D-B371-A84D-80F8-3F6F2EB19A39}" destId="{DEDECBF2-8F52-DF4E-8101-AD4056EA12A0}" srcOrd="0" destOrd="0" presId="urn:microsoft.com/office/officeart/2005/8/layout/list1"/>
    <dgm:cxn modelId="{B4F267C9-5F1B-4CCF-9486-CEF9F470CEB3}" type="presOf" srcId="{F536F9FD-E08C-3D48-A3CE-B3387B7E2327}" destId="{77F830EE-2851-744D-A5AC-DFDAEA4390A6}" srcOrd="0" destOrd="1" presId="urn:microsoft.com/office/officeart/2005/8/layout/list1"/>
    <dgm:cxn modelId="{299013CF-100F-42CC-81A9-0F47020D1B1A}" type="presParOf" srcId="{DEDECBF2-8F52-DF4E-8101-AD4056EA12A0}" destId="{455A5359-EC14-764F-9F8F-1A303C8B9868}" srcOrd="0" destOrd="0" presId="urn:microsoft.com/office/officeart/2005/8/layout/list1"/>
    <dgm:cxn modelId="{676417CC-3767-4473-B7C4-066EB2D4E25F}" type="presParOf" srcId="{455A5359-EC14-764F-9F8F-1A303C8B9868}" destId="{E9043142-7647-2942-AC01-91920A4CD5C7}" srcOrd="0" destOrd="0" presId="urn:microsoft.com/office/officeart/2005/8/layout/list1"/>
    <dgm:cxn modelId="{6418ACA6-E208-42F1-8E56-25B8A5574DF6}" type="presParOf" srcId="{455A5359-EC14-764F-9F8F-1A303C8B9868}" destId="{0E820223-858C-0946-8DC9-7A9E7F385A23}" srcOrd="1" destOrd="0" presId="urn:microsoft.com/office/officeart/2005/8/layout/list1"/>
    <dgm:cxn modelId="{4AC5BE23-6210-467E-83BC-96B4A13134CA}" type="presParOf" srcId="{DEDECBF2-8F52-DF4E-8101-AD4056EA12A0}" destId="{F41AF716-6D9B-7A49-A3E3-AB4EE6DB732F}" srcOrd="1" destOrd="0" presId="urn:microsoft.com/office/officeart/2005/8/layout/list1"/>
    <dgm:cxn modelId="{1580EB78-C08F-4DA5-977F-B47A6501F7D1}" type="presParOf" srcId="{DEDECBF2-8F52-DF4E-8101-AD4056EA12A0}" destId="{77F830EE-2851-744D-A5AC-DFDAEA4390A6}"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0D2363-965F-444B-BDDF-7C13A2DF1540}" type="doc">
      <dgm:prSet loTypeId="urn:microsoft.com/office/officeart/2005/8/layout/list1" loCatId="" qsTypeId="urn:microsoft.com/office/officeart/2005/8/quickstyle/simple4" qsCatId="simple" csTypeId="urn:microsoft.com/office/officeart/2005/8/colors/accent3_4" csCatId="accent3" phldr="1"/>
      <dgm:spPr/>
      <dgm:t>
        <a:bodyPr/>
        <a:lstStyle/>
        <a:p>
          <a:endParaRPr lang="en-US"/>
        </a:p>
      </dgm:t>
    </dgm:pt>
    <dgm:pt modelId="{D297F2D0-3CBA-2A44-BDE2-85C209823D46}">
      <dgm:prSet phldrT="[Text]"/>
      <dgm:spPr/>
      <dgm:t>
        <a:bodyPr/>
        <a:lstStyle/>
        <a:p>
          <a:r>
            <a:rPr lang="en-US" dirty="0" smtClean="0"/>
            <a:t>Renewal and Transformation</a:t>
          </a:r>
          <a:endParaRPr lang="en-US" dirty="0"/>
        </a:p>
      </dgm:t>
    </dgm:pt>
    <dgm:pt modelId="{EEDAB801-EE83-F348-9547-3E1B021FE228}" type="parTrans" cxnId="{0108CA61-371B-0E40-A033-76531C65B00E}">
      <dgm:prSet/>
      <dgm:spPr/>
      <dgm:t>
        <a:bodyPr/>
        <a:lstStyle/>
        <a:p>
          <a:endParaRPr lang="en-US"/>
        </a:p>
      </dgm:t>
    </dgm:pt>
    <dgm:pt modelId="{30F6950C-7216-1445-ABE3-FFCCC87DF2ED}" type="sibTrans" cxnId="{0108CA61-371B-0E40-A033-76531C65B00E}">
      <dgm:prSet/>
      <dgm:spPr/>
      <dgm:t>
        <a:bodyPr/>
        <a:lstStyle/>
        <a:p>
          <a:endParaRPr lang="en-US"/>
        </a:p>
      </dgm:t>
    </dgm:pt>
    <dgm:pt modelId="{F7907AF9-4209-D949-8925-5DF2F89A32AF}">
      <dgm:prSet phldrT="[Text]"/>
      <dgm:spPr/>
      <dgm:t>
        <a:bodyPr/>
        <a:lstStyle/>
        <a:p>
          <a:r>
            <a:rPr lang="en-US" dirty="0" smtClean="0"/>
            <a:t>Platform to share</a:t>
          </a:r>
          <a:endParaRPr lang="en-US" dirty="0"/>
        </a:p>
      </dgm:t>
    </dgm:pt>
    <dgm:pt modelId="{0549E3BD-E0F1-F44E-B409-BE047A3393A6}" type="parTrans" cxnId="{45722077-DC8E-9848-B655-965F08A60B26}">
      <dgm:prSet/>
      <dgm:spPr/>
      <dgm:t>
        <a:bodyPr/>
        <a:lstStyle/>
        <a:p>
          <a:endParaRPr lang="en-US"/>
        </a:p>
      </dgm:t>
    </dgm:pt>
    <dgm:pt modelId="{6AAB1C87-9F1B-0448-90B9-3A9BAE09238E}" type="sibTrans" cxnId="{45722077-DC8E-9848-B655-965F08A60B26}">
      <dgm:prSet/>
      <dgm:spPr/>
      <dgm:t>
        <a:bodyPr/>
        <a:lstStyle/>
        <a:p>
          <a:endParaRPr lang="en-US"/>
        </a:p>
      </dgm:t>
    </dgm:pt>
    <dgm:pt modelId="{C2789A24-BE02-5149-951F-7BDBF7983B78}">
      <dgm:prSet phldrT="[Text]"/>
      <dgm:spPr/>
      <dgm:t>
        <a:bodyPr/>
        <a:lstStyle/>
        <a:p>
          <a:r>
            <a:rPr lang="en-US" dirty="0" smtClean="0"/>
            <a:t>Challenge to experience</a:t>
          </a:r>
          <a:endParaRPr lang="en-US" dirty="0"/>
        </a:p>
      </dgm:t>
    </dgm:pt>
    <dgm:pt modelId="{BC31FC1C-F8C2-D844-947A-0959D9B9292F}" type="parTrans" cxnId="{7C4F1486-69E3-6B46-A70A-B9A0B43E21AA}">
      <dgm:prSet/>
      <dgm:spPr/>
      <dgm:t>
        <a:bodyPr/>
        <a:lstStyle/>
        <a:p>
          <a:endParaRPr lang="en-US"/>
        </a:p>
      </dgm:t>
    </dgm:pt>
    <dgm:pt modelId="{C2831D49-1D31-EE46-8403-75F83509B74A}" type="sibTrans" cxnId="{7C4F1486-69E3-6B46-A70A-B9A0B43E21AA}">
      <dgm:prSet/>
      <dgm:spPr/>
      <dgm:t>
        <a:bodyPr/>
        <a:lstStyle/>
        <a:p>
          <a:endParaRPr lang="en-US"/>
        </a:p>
      </dgm:t>
    </dgm:pt>
    <dgm:pt modelId="{5C9F7435-4007-FE49-8416-A39D6EFC4044}">
      <dgm:prSet phldrT="[Text]"/>
      <dgm:spPr/>
      <dgm:t>
        <a:bodyPr/>
        <a:lstStyle/>
        <a:p>
          <a:r>
            <a:rPr lang="en-US" dirty="0" smtClean="0"/>
            <a:t>Organic, not forced</a:t>
          </a:r>
          <a:endParaRPr lang="en-US" dirty="0"/>
        </a:p>
      </dgm:t>
    </dgm:pt>
    <dgm:pt modelId="{2694D83E-425E-1C48-9398-95E3FC3288C8}" type="parTrans" cxnId="{D765FB05-F571-9E49-8D42-025DD1FAE053}">
      <dgm:prSet/>
      <dgm:spPr/>
      <dgm:t>
        <a:bodyPr/>
        <a:lstStyle/>
        <a:p>
          <a:endParaRPr lang="en-US"/>
        </a:p>
      </dgm:t>
    </dgm:pt>
    <dgm:pt modelId="{FDB48AB8-C6D0-E144-8D58-D98609AECC4B}" type="sibTrans" cxnId="{D765FB05-F571-9E49-8D42-025DD1FAE053}">
      <dgm:prSet/>
      <dgm:spPr/>
      <dgm:t>
        <a:bodyPr/>
        <a:lstStyle/>
        <a:p>
          <a:endParaRPr lang="en-US"/>
        </a:p>
      </dgm:t>
    </dgm:pt>
    <dgm:pt modelId="{CC56A89F-2D3D-E84B-8D30-1C0A1983CFD1}" type="pres">
      <dgm:prSet presAssocID="{520D2363-965F-444B-BDDF-7C13A2DF1540}" presName="linear" presStyleCnt="0">
        <dgm:presLayoutVars>
          <dgm:dir/>
          <dgm:animLvl val="lvl"/>
          <dgm:resizeHandles val="exact"/>
        </dgm:presLayoutVars>
      </dgm:prSet>
      <dgm:spPr/>
      <dgm:t>
        <a:bodyPr/>
        <a:lstStyle/>
        <a:p>
          <a:endParaRPr lang="en-US"/>
        </a:p>
      </dgm:t>
    </dgm:pt>
    <dgm:pt modelId="{77EAB080-560F-724D-A3EA-075958E0EFD5}" type="pres">
      <dgm:prSet presAssocID="{D297F2D0-3CBA-2A44-BDE2-85C209823D46}" presName="parentLin" presStyleCnt="0"/>
      <dgm:spPr/>
    </dgm:pt>
    <dgm:pt modelId="{8DA875BA-A838-5C4F-8B91-B20980DDD621}" type="pres">
      <dgm:prSet presAssocID="{D297F2D0-3CBA-2A44-BDE2-85C209823D46}" presName="parentLeftMargin" presStyleLbl="node1" presStyleIdx="0" presStyleCnt="1"/>
      <dgm:spPr/>
      <dgm:t>
        <a:bodyPr/>
        <a:lstStyle/>
        <a:p>
          <a:endParaRPr lang="en-US"/>
        </a:p>
      </dgm:t>
    </dgm:pt>
    <dgm:pt modelId="{6AB8B5F4-B805-A24B-B412-05E20C2E0ABD}" type="pres">
      <dgm:prSet presAssocID="{D297F2D0-3CBA-2A44-BDE2-85C209823D46}" presName="parentText" presStyleLbl="node1" presStyleIdx="0" presStyleCnt="1">
        <dgm:presLayoutVars>
          <dgm:chMax val="0"/>
          <dgm:bulletEnabled val="1"/>
        </dgm:presLayoutVars>
      </dgm:prSet>
      <dgm:spPr/>
      <dgm:t>
        <a:bodyPr/>
        <a:lstStyle/>
        <a:p>
          <a:endParaRPr lang="en-US"/>
        </a:p>
      </dgm:t>
    </dgm:pt>
    <dgm:pt modelId="{4BB64EFB-CB4C-544C-B765-B27B44079A21}" type="pres">
      <dgm:prSet presAssocID="{D297F2D0-3CBA-2A44-BDE2-85C209823D46}" presName="negativeSpace" presStyleCnt="0"/>
      <dgm:spPr/>
    </dgm:pt>
    <dgm:pt modelId="{FFA3D402-5D72-804F-A9A7-D64AF4FF1327}" type="pres">
      <dgm:prSet presAssocID="{D297F2D0-3CBA-2A44-BDE2-85C209823D46}" presName="childText" presStyleLbl="conFgAcc1" presStyleIdx="0" presStyleCnt="1">
        <dgm:presLayoutVars>
          <dgm:bulletEnabled val="1"/>
        </dgm:presLayoutVars>
      </dgm:prSet>
      <dgm:spPr/>
      <dgm:t>
        <a:bodyPr/>
        <a:lstStyle/>
        <a:p>
          <a:endParaRPr lang="en-US"/>
        </a:p>
      </dgm:t>
    </dgm:pt>
  </dgm:ptLst>
  <dgm:cxnLst>
    <dgm:cxn modelId="{751EB25D-3916-407B-AEA8-AB21D553FBA1}" type="presOf" srcId="{D297F2D0-3CBA-2A44-BDE2-85C209823D46}" destId="{6AB8B5F4-B805-A24B-B412-05E20C2E0ABD}" srcOrd="1" destOrd="0" presId="urn:microsoft.com/office/officeart/2005/8/layout/list1"/>
    <dgm:cxn modelId="{0108CA61-371B-0E40-A033-76531C65B00E}" srcId="{520D2363-965F-444B-BDDF-7C13A2DF1540}" destId="{D297F2D0-3CBA-2A44-BDE2-85C209823D46}" srcOrd="0" destOrd="0" parTransId="{EEDAB801-EE83-F348-9547-3E1B021FE228}" sibTransId="{30F6950C-7216-1445-ABE3-FFCCC87DF2ED}"/>
    <dgm:cxn modelId="{D765FB05-F571-9E49-8D42-025DD1FAE053}" srcId="{D297F2D0-3CBA-2A44-BDE2-85C209823D46}" destId="{5C9F7435-4007-FE49-8416-A39D6EFC4044}" srcOrd="2" destOrd="0" parTransId="{2694D83E-425E-1C48-9398-95E3FC3288C8}" sibTransId="{FDB48AB8-C6D0-E144-8D58-D98609AECC4B}"/>
    <dgm:cxn modelId="{4DD377E4-8F08-4712-B6BF-4BBC087F9A12}" type="presOf" srcId="{5C9F7435-4007-FE49-8416-A39D6EFC4044}" destId="{FFA3D402-5D72-804F-A9A7-D64AF4FF1327}" srcOrd="0" destOrd="2" presId="urn:microsoft.com/office/officeart/2005/8/layout/list1"/>
    <dgm:cxn modelId="{45722077-DC8E-9848-B655-965F08A60B26}" srcId="{D297F2D0-3CBA-2A44-BDE2-85C209823D46}" destId="{F7907AF9-4209-D949-8925-5DF2F89A32AF}" srcOrd="0" destOrd="0" parTransId="{0549E3BD-E0F1-F44E-B409-BE047A3393A6}" sibTransId="{6AAB1C87-9F1B-0448-90B9-3A9BAE09238E}"/>
    <dgm:cxn modelId="{A55F5924-80BE-40D2-9B60-437109D333A3}" type="presOf" srcId="{520D2363-965F-444B-BDDF-7C13A2DF1540}" destId="{CC56A89F-2D3D-E84B-8D30-1C0A1983CFD1}" srcOrd="0" destOrd="0" presId="urn:microsoft.com/office/officeart/2005/8/layout/list1"/>
    <dgm:cxn modelId="{7E5747B0-8BC2-4F5C-817A-55D3FD7B1D1A}" type="presOf" srcId="{D297F2D0-3CBA-2A44-BDE2-85C209823D46}" destId="{8DA875BA-A838-5C4F-8B91-B20980DDD621}" srcOrd="0" destOrd="0" presId="urn:microsoft.com/office/officeart/2005/8/layout/list1"/>
    <dgm:cxn modelId="{6FE4AF70-0EF5-41D2-BC58-109A3FAB8AA6}" type="presOf" srcId="{F7907AF9-4209-D949-8925-5DF2F89A32AF}" destId="{FFA3D402-5D72-804F-A9A7-D64AF4FF1327}" srcOrd="0" destOrd="0" presId="urn:microsoft.com/office/officeart/2005/8/layout/list1"/>
    <dgm:cxn modelId="{7C4F1486-69E3-6B46-A70A-B9A0B43E21AA}" srcId="{D297F2D0-3CBA-2A44-BDE2-85C209823D46}" destId="{C2789A24-BE02-5149-951F-7BDBF7983B78}" srcOrd="1" destOrd="0" parTransId="{BC31FC1C-F8C2-D844-947A-0959D9B9292F}" sibTransId="{C2831D49-1D31-EE46-8403-75F83509B74A}"/>
    <dgm:cxn modelId="{D5F2FEEB-D39A-4FFF-835D-8D6A019BB575}" type="presOf" srcId="{C2789A24-BE02-5149-951F-7BDBF7983B78}" destId="{FFA3D402-5D72-804F-A9A7-D64AF4FF1327}" srcOrd="0" destOrd="1" presId="urn:microsoft.com/office/officeart/2005/8/layout/list1"/>
    <dgm:cxn modelId="{8640C2B0-7918-4046-85BA-15C63AC8F265}" type="presParOf" srcId="{CC56A89F-2D3D-E84B-8D30-1C0A1983CFD1}" destId="{77EAB080-560F-724D-A3EA-075958E0EFD5}" srcOrd="0" destOrd="0" presId="urn:microsoft.com/office/officeart/2005/8/layout/list1"/>
    <dgm:cxn modelId="{CDBB8F1B-AC5A-4C4F-9507-9501FF15ECC6}" type="presParOf" srcId="{77EAB080-560F-724D-A3EA-075958E0EFD5}" destId="{8DA875BA-A838-5C4F-8B91-B20980DDD621}" srcOrd="0" destOrd="0" presId="urn:microsoft.com/office/officeart/2005/8/layout/list1"/>
    <dgm:cxn modelId="{DFE0980B-1315-4573-80F4-FDA4A62B32BF}" type="presParOf" srcId="{77EAB080-560F-724D-A3EA-075958E0EFD5}" destId="{6AB8B5F4-B805-A24B-B412-05E20C2E0ABD}" srcOrd="1" destOrd="0" presId="urn:microsoft.com/office/officeart/2005/8/layout/list1"/>
    <dgm:cxn modelId="{A6017C24-B9DC-429A-BD5F-D80B003FFDA1}" type="presParOf" srcId="{CC56A89F-2D3D-E84B-8D30-1C0A1983CFD1}" destId="{4BB64EFB-CB4C-544C-B765-B27B44079A21}" srcOrd="1" destOrd="0" presId="urn:microsoft.com/office/officeart/2005/8/layout/list1"/>
    <dgm:cxn modelId="{6CEA9117-6C41-4006-A1AB-BE3100B793EB}" type="presParOf" srcId="{CC56A89F-2D3D-E84B-8D30-1C0A1983CFD1}" destId="{FFA3D402-5D72-804F-A9A7-D64AF4FF132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41FDFF-C518-E546-AF42-ABE1CCA57ED0}"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EA8782BD-1BAB-3248-9DE9-DAAB36B32620}">
      <dgm:prSet phldrT="[Text]"/>
      <dgm:spPr/>
      <dgm:t>
        <a:bodyPr/>
        <a:lstStyle/>
        <a:p>
          <a:r>
            <a:rPr lang="en-US" dirty="0" smtClean="0"/>
            <a:t>Forgiveness and Acceptance</a:t>
          </a:r>
          <a:endParaRPr lang="en-US" dirty="0"/>
        </a:p>
      </dgm:t>
    </dgm:pt>
    <dgm:pt modelId="{FD83E24D-4337-0C4A-BFE9-C2AEC7B886BE}" type="parTrans" cxnId="{C82BD2F2-AE4A-5840-9E43-E591FA7611BA}">
      <dgm:prSet/>
      <dgm:spPr/>
      <dgm:t>
        <a:bodyPr/>
        <a:lstStyle/>
        <a:p>
          <a:endParaRPr lang="en-US"/>
        </a:p>
      </dgm:t>
    </dgm:pt>
    <dgm:pt modelId="{4C19E0E3-2BDE-E340-A3CD-617B367FF359}" type="sibTrans" cxnId="{C82BD2F2-AE4A-5840-9E43-E591FA7611BA}">
      <dgm:prSet/>
      <dgm:spPr/>
      <dgm:t>
        <a:bodyPr/>
        <a:lstStyle/>
        <a:p>
          <a:endParaRPr lang="en-US"/>
        </a:p>
      </dgm:t>
    </dgm:pt>
    <dgm:pt modelId="{7C704FAC-390A-C446-A4B3-ABD9309653FA}">
      <dgm:prSet phldrT="[Text]"/>
      <dgm:spPr/>
      <dgm:t>
        <a:bodyPr/>
        <a:lstStyle/>
        <a:p>
          <a:r>
            <a:rPr lang="en-US" dirty="0" smtClean="0"/>
            <a:t>Accentuate the contrast</a:t>
          </a:r>
          <a:endParaRPr lang="en-US" dirty="0"/>
        </a:p>
      </dgm:t>
    </dgm:pt>
    <dgm:pt modelId="{86EE0C67-6055-5545-A5F9-5341AB15F122}" type="parTrans" cxnId="{30C7B2FC-9A8C-B742-A0E1-98ECF7BCC001}">
      <dgm:prSet/>
      <dgm:spPr/>
      <dgm:t>
        <a:bodyPr/>
        <a:lstStyle/>
        <a:p>
          <a:endParaRPr lang="en-US"/>
        </a:p>
      </dgm:t>
    </dgm:pt>
    <dgm:pt modelId="{EF7B5E9B-3F0E-3B41-9FBB-60F62E9A64DA}" type="sibTrans" cxnId="{30C7B2FC-9A8C-B742-A0E1-98ECF7BCC001}">
      <dgm:prSet/>
      <dgm:spPr/>
      <dgm:t>
        <a:bodyPr/>
        <a:lstStyle/>
        <a:p>
          <a:endParaRPr lang="en-US"/>
        </a:p>
      </dgm:t>
    </dgm:pt>
    <dgm:pt modelId="{5C360FD3-5736-C743-B902-93C192C72346}">
      <dgm:prSet phldrT="[Text]"/>
      <dgm:spPr/>
      <dgm:t>
        <a:bodyPr/>
        <a:lstStyle/>
        <a:p>
          <a:r>
            <a:rPr lang="en-US" dirty="0" smtClean="0"/>
            <a:t>Leverage experiences</a:t>
          </a:r>
          <a:endParaRPr lang="en-US" dirty="0"/>
        </a:p>
      </dgm:t>
    </dgm:pt>
    <dgm:pt modelId="{0DACC23E-982B-8046-87B3-55088925C074}" type="parTrans" cxnId="{64E0CE6E-4CE1-C04C-8E79-0F6E03D0ECA9}">
      <dgm:prSet/>
      <dgm:spPr/>
      <dgm:t>
        <a:bodyPr/>
        <a:lstStyle/>
        <a:p>
          <a:endParaRPr lang="en-US"/>
        </a:p>
      </dgm:t>
    </dgm:pt>
    <dgm:pt modelId="{D6382EC9-E8DC-E340-9D9E-A94F5D94F614}" type="sibTrans" cxnId="{64E0CE6E-4CE1-C04C-8E79-0F6E03D0ECA9}">
      <dgm:prSet/>
      <dgm:spPr/>
      <dgm:t>
        <a:bodyPr/>
        <a:lstStyle/>
        <a:p>
          <a:endParaRPr lang="en-US"/>
        </a:p>
      </dgm:t>
    </dgm:pt>
    <dgm:pt modelId="{E6CBD78A-EEDB-794E-868B-8C97E6F879FA}">
      <dgm:prSet phldrT="[Text]"/>
      <dgm:spPr/>
      <dgm:t>
        <a:bodyPr/>
        <a:lstStyle/>
        <a:p>
          <a:r>
            <a:rPr lang="en-US" dirty="0" smtClean="0"/>
            <a:t>Never discard!</a:t>
          </a:r>
          <a:endParaRPr lang="en-US" dirty="0"/>
        </a:p>
      </dgm:t>
    </dgm:pt>
    <dgm:pt modelId="{6FBD01FF-6DA3-3143-BF6B-0C6C26EFB55B}" type="parTrans" cxnId="{B2787883-9EDA-7946-83E1-774CD77E6C9C}">
      <dgm:prSet/>
      <dgm:spPr/>
      <dgm:t>
        <a:bodyPr/>
        <a:lstStyle/>
        <a:p>
          <a:endParaRPr lang="en-US"/>
        </a:p>
      </dgm:t>
    </dgm:pt>
    <dgm:pt modelId="{E37D61C0-B33C-824B-AB06-D96E79AE027E}" type="sibTrans" cxnId="{B2787883-9EDA-7946-83E1-774CD77E6C9C}">
      <dgm:prSet/>
      <dgm:spPr/>
      <dgm:t>
        <a:bodyPr/>
        <a:lstStyle/>
        <a:p>
          <a:endParaRPr lang="en-US"/>
        </a:p>
      </dgm:t>
    </dgm:pt>
    <dgm:pt modelId="{45922DE0-59B6-744D-B5CB-5CE085361551}" type="pres">
      <dgm:prSet presAssocID="{BB41FDFF-C518-E546-AF42-ABE1CCA57ED0}" presName="linear" presStyleCnt="0">
        <dgm:presLayoutVars>
          <dgm:dir/>
          <dgm:animLvl val="lvl"/>
          <dgm:resizeHandles val="exact"/>
        </dgm:presLayoutVars>
      </dgm:prSet>
      <dgm:spPr/>
      <dgm:t>
        <a:bodyPr/>
        <a:lstStyle/>
        <a:p>
          <a:endParaRPr lang="en-US"/>
        </a:p>
      </dgm:t>
    </dgm:pt>
    <dgm:pt modelId="{CAB16C74-72F4-3C42-A5A6-4102542BE3E8}" type="pres">
      <dgm:prSet presAssocID="{EA8782BD-1BAB-3248-9DE9-DAAB36B32620}" presName="parentLin" presStyleCnt="0"/>
      <dgm:spPr/>
    </dgm:pt>
    <dgm:pt modelId="{D41844A2-2B99-4542-8D3B-C3945B2784A6}" type="pres">
      <dgm:prSet presAssocID="{EA8782BD-1BAB-3248-9DE9-DAAB36B32620}" presName="parentLeftMargin" presStyleLbl="node1" presStyleIdx="0" presStyleCnt="1"/>
      <dgm:spPr/>
      <dgm:t>
        <a:bodyPr/>
        <a:lstStyle/>
        <a:p>
          <a:endParaRPr lang="en-US"/>
        </a:p>
      </dgm:t>
    </dgm:pt>
    <dgm:pt modelId="{4101EA26-45FF-0442-967D-AAE42B5B438A}" type="pres">
      <dgm:prSet presAssocID="{EA8782BD-1BAB-3248-9DE9-DAAB36B32620}" presName="parentText" presStyleLbl="node1" presStyleIdx="0" presStyleCnt="1">
        <dgm:presLayoutVars>
          <dgm:chMax val="0"/>
          <dgm:bulletEnabled val="1"/>
        </dgm:presLayoutVars>
      </dgm:prSet>
      <dgm:spPr/>
      <dgm:t>
        <a:bodyPr/>
        <a:lstStyle/>
        <a:p>
          <a:endParaRPr lang="en-US"/>
        </a:p>
      </dgm:t>
    </dgm:pt>
    <dgm:pt modelId="{DE73E034-FD76-CB49-9B53-D45E75051C69}" type="pres">
      <dgm:prSet presAssocID="{EA8782BD-1BAB-3248-9DE9-DAAB36B32620}" presName="negativeSpace" presStyleCnt="0"/>
      <dgm:spPr/>
    </dgm:pt>
    <dgm:pt modelId="{B58D3301-907F-F04E-A36A-97CBC762D2A6}" type="pres">
      <dgm:prSet presAssocID="{EA8782BD-1BAB-3248-9DE9-DAAB36B32620}" presName="childText" presStyleLbl="conFgAcc1" presStyleIdx="0" presStyleCnt="1" custLinFactNeighborY="-17800">
        <dgm:presLayoutVars>
          <dgm:bulletEnabled val="1"/>
        </dgm:presLayoutVars>
      </dgm:prSet>
      <dgm:spPr/>
      <dgm:t>
        <a:bodyPr/>
        <a:lstStyle/>
        <a:p>
          <a:endParaRPr lang="en-US"/>
        </a:p>
      </dgm:t>
    </dgm:pt>
  </dgm:ptLst>
  <dgm:cxnLst>
    <dgm:cxn modelId="{DB99EC98-5896-4AAA-A3B8-A5297AA9FF47}" type="presOf" srcId="{E6CBD78A-EEDB-794E-868B-8C97E6F879FA}" destId="{B58D3301-907F-F04E-A36A-97CBC762D2A6}" srcOrd="0" destOrd="2" presId="urn:microsoft.com/office/officeart/2005/8/layout/list1"/>
    <dgm:cxn modelId="{511D1DA7-F4E8-4BB2-ADFC-D23DE49CD224}" type="presOf" srcId="{7C704FAC-390A-C446-A4B3-ABD9309653FA}" destId="{B58D3301-907F-F04E-A36A-97CBC762D2A6}" srcOrd="0" destOrd="0" presId="urn:microsoft.com/office/officeart/2005/8/layout/list1"/>
    <dgm:cxn modelId="{30C7B2FC-9A8C-B742-A0E1-98ECF7BCC001}" srcId="{EA8782BD-1BAB-3248-9DE9-DAAB36B32620}" destId="{7C704FAC-390A-C446-A4B3-ABD9309653FA}" srcOrd="0" destOrd="0" parTransId="{86EE0C67-6055-5545-A5F9-5341AB15F122}" sibTransId="{EF7B5E9B-3F0E-3B41-9FBB-60F62E9A64DA}"/>
    <dgm:cxn modelId="{19710167-3440-4523-8286-0B6BDF32470D}" type="presOf" srcId="{5C360FD3-5736-C743-B902-93C192C72346}" destId="{B58D3301-907F-F04E-A36A-97CBC762D2A6}" srcOrd="0" destOrd="1" presId="urn:microsoft.com/office/officeart/2005/8/layout/list1"/>
    <dgm:cxn modelId="{64E0CE6E-4CE1-C04C-8E79-0F6E03D0ECA9}" srcId="{EA8782BD-1BAB-3248-9DE9-DAAB36B32620}" destId="{5C360FD3-5736-C743-B902-93C192C72346}" srcOrd="1" destOrd="0" parTransId="{0DACC23E-982B-8046-87B3-55088925C074}" sibTransId="{D6382EC9-E8DC-E340-9D9E-A94F5D94F614}"/>
    <dgm:cxn modelId="{8CB38325-8BA0-4143-B65E-2619BE9DDC8B}" type="presOf" srcId="{EA8782BD-1BAB-3248-9DE9-DAAB36B32620}" destId="{4101EA26-45FF-0442-967D-AAE42B5B438A}" srcOrd="1" destOrd="0" presId="urn:microsoft.com/office/officeart/2005/8/layout/list1"/>
    <dgm:cxn modelId="{B2787883-9EDA-7946-83E1-774CD77E6C9C}" srcId="{EA8782BD-1BAB-3248-9DE9-DAAB36B32620}" destId="{E6CBD78A-EEDB-794E-868B-8C97E6F879FA}" srcOrd="2" destOrd="0" parTransId="{6FBD01FF-6DA3-3143-BF6B-0C6C26EFB55B}" sibTransId="{E37D61C0-B33C-824B-AB06-D96E79AE027E}"/>
    <dgm:cxn modelId="{97F79AA7-1C46-4FEC-A4CF-936CF4558D53}" type="presOf" srcId="{EA8782BD-1BAB-3248-9DE9-DAAB36B32620}" destId="{D41844A2-2B99-4542-8D3B-C3945B2784A6}" srcOrd="0" destOrd="0" presId="urn:microsoft.com/office/officeart/2005/8/layout/list1"/>
    <dgm:cxn modelId="{C82BD2F2-AE4A-5840-9E43-E591FA7611BA}" srcId="{BB41FDFF-C518-E546-AF42-ABE1CCA57ED0}" destId="{EA8782BD-1BAB-3248-9DE9-DAAB36B32620}" srcOrd="0" destOrd="0" parTransId="{FD83E24D-4337-0C4A-BFE9-C2AEC7B886BE}" sibTransId="{4C19E0E3-2BDE-E340-A3CD-617B367FF359}"/>
    <dgm:cxn modelId="{636884CE-4BD5-45B3-9500-0BBD0BE1D669}" type="presOf" srcId="{BB41FDFF-C518-E546-AF42-ABE1CCA57ED0}" destId="{45922DE0-59B6-744D-B5CB-5CE085361551}" srcOrd="0" destOrd="0" presId="urn:microsoft.com/office/officeart/2005/8/layout/list1"/>
    <dgm:cxn modelId="{56538BEA-206F-4488-BCA3-D7C5596FDBE4}" type="presParOf" srcId="{45922DE0-59B6-744D-B5CB-5CE085361551}" destId="{CAB16C74-72F4-3C42-A5A6-4102542BE3E8}" srcOrd="0" destOrd="0" presId="urn:microsoft.com/office/officeart/2005/8/layout/list1"/>
    <dgm:cxn modelId="{01736CA2-3AD2-4CA0-9745-98B27E1A7F2D}" type="presParOf" srcId="{CAB16C74-72F4-3C42-A5A6-4102542BE3E8}" destId="{D41844A2-2B99-4542-8D3B-C3945B2784A6}" srcOrd="0" destOrd="0" presId="urn:microsoft.com/office/officeart/2005/8/layout/list1"/>
    <dgm:cxn modelId="{4DDB1C02-66F0-4C73-BA01-EC730F7AF41F}" type="presParOf" srcId="{CAB16C74-72F4-3C42-A5A6-4102542BE3E8}" destId="{4101EA26-45FF-0442-967D-AAE42B5B438A}" srcOrd="1" destOrd="0" presId="urn:microsoft.com/office/officeart/2005/8/layout/list1"/>
    <dgm:cxn modelId="{DB9A6EB6-F48D-4FEF-86F3-088EFE3E8818}" type="presParOf" srcId="{45922DE0-59B6-744D-B5CB-5CE085361551}" destId="{DE73E034-FD76-CB49-9B53-D45E75051C69}" srcOrd="1" destOrd="0" presId="urn:microsoft.com/office/officeart/2005/8/layout/list1"/>
    <dgm:cxn modelId="{F401AFEC-1457-4561-9A46-9B74636AD138}" type="presParOf" srcId="{45922DE0-59B6-744D-B5CB-5CE085361551}" destId="{B58D3301-907F-F04E-A36A-97CBC762D2A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41FDFF-C518-E546-AF42-ABE1CCA57ED0}"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EA8782BD-1BAB-3248-9DE9-DAAB36B32620}">
      <dgm:prSet phldrT="[Text]"/>
      <dgm:spPr/>
      <dgm:t>
        <a:bodyPr/>
        <a:lstStyle/>
        <a:p>
          <a:r>
            <a:rPr lang="en-US" dirty="0" smtClean="0"/>
            <a:t>Forgiveness and Acceptance</a:t>
          </a:r>
          <a:endParaRPr lang="en-US" dirty="0"/>
        </a:p>
      </dgm:t>
    </dgm:pt>
    <dgm:pt modelId="{FD83E24D-4337-0C4A-BFE9-C2AEC7B886BE}" type="parTrans" cxnId="{C82BD2F2-AE4A-5840-9E43-E591FA7611BA}">
      <dgm:prSet/>
      <dgm:spPr/>
      <dgm:t>
        <a:bodyPr/>
        <a:lstStyle/>
        <a:p>
          <a:endParaRPr lang="en-US"/>
        </a:p>
      </dgm:t>
    </dgm:pt>
    <dgm:pt modelId="{4C19E0E3-2BDE-E340-A3CD-617B367FF359}" type="sibTrans" cxnId="{C82BD2F2-AE4A-5840-9E43-E591FA7611BA}">
      <dgm:prSet/>
      <dgm:spPr/>
      <dgm:t>
        <a:bodyPr/>
        <a:lstStyle/>
        <a:p>
          <a:endParaRPr lang="en-US"/>
        </a:p>
      </dgm:t>
    </dgm:pt>
    <dgm:pt modelId="{7C704FAC-390A-C446-A4B3-ABD9309653FA}">
      <dgm:prSet phldrT="[Text]"/>
      <dgm:spPr/>
      <dgm:t>
        <a:bodyPr/>
        <a:lstStyle/>
        <a:p>
          <a:r>
            <a:rPr lang="en-US" dirty="0" smtClean="0"/>
            <a:t>Accentuate the contrast</a:t>
          </a:r>
          <a:endParaRPr lang="en-US" dirty="0"/>
        </a:p>
      </dgm:t>
    </dgm:pt>
    <dgm:pt modelId="{86EE0C67-6055-5545-A5F9-5341AB15F122}" type="parTrans" cxnId="{30C7B2FC-9A8C-B742-A0E1-98ECF7BCC001}">
      <dgm:prSet/>
      <dgm:spPr/>
      <dgm:t>
        <a:bodyPr/>
        <a:lstStyle/>
        <a:p>
          <a:endParaRPr lang="en-US"/>
        </a:p>
      </dgm:t>
    </dgm:pt>
    <dgm:pt modelId="{EF7B5E9B-3F0E-3B41-9FBB-60F62E9A64DA}" type="sibTrans" cxnId="{30C7B2FC-9A8C-B742-A0E1-98ECF7BCC001}">
      <dgm:prSet/>
      <dgm:spPr/>
      <dgm:t>
        <a:bodyPr/>
        <a:lstStyle/>
        <a:p>
          <a:endParaRPr lang="en-US"/>
        </a:p>
      </dgm:t>
    </dgm:pt>
    <dgm:pt modelId="{5C360FD3-5736-C743-B902-93C192C72346}">
      <dgm:prSet phldrT="[Text]"/>
      <dgm:spPr/>
      <dgm:t>
        <a:bodyPr/>
        <a:lstStyle/>
        <a:p>
          <a:r>
            <a:rPr lang="en-US" dirty="0" smtClean="0"/>
            <a:t>Leverage experiences</a:t>
          </a:r>
          <a:endParaRPr lang="en-US" dirty="0"/>
        </a:p>
      </dgm:t>
    </dgm:pt>
    <dgm:pt modelId="{0DACC23E-982B-8046-87B3-55088925C074}" type="parTrans" cxnId="{64E0CE6E-4CE1-C04C-8E79-0F6E03D0ECA9}">
      <dgm:prSet/>
      <dgm:spPr/>
      <dgm:t>
        <a:bodyPr/>
        <a:lstStyle/>
        <a:p>
          <a:endParaRPr lang="en-US"/>
        </a:p>
      </dgm:t>
    </dgm:pt>
    <dgm:pt modelId="{D6382EC9-E8DC-E340-9D9E-A94F5D94F614}" type="sibTrans" cxnId="{64E0CE6E-4CE1-C04C-8E79-0F6E03D0ECA9}">
      <dgm:prSet/>
      <dgm:spPr/>
      <dgm:t>
        <a:bodyPr/>
        <a:lstStyle/>
        <a:p>
          <a:endParaRPr lang="en-US"/>
        </a:p>
      </dgm:t>
    </dgm:pt>
    <dgm:pt modelId="{E6CBD78A-EEDB-794E-868B-8C97E6F879FA}">
      <dgm:prSet phldrT="[Text]"/>
      <dgm:spPr/>
      <dgm:t>
        <a:bodyPr/>
        <a:lstStyle/>
        <a:p>
          <a:r>
            <a:rPr lang="en-US" dirty="0" smtClean="0"/>
            <a:t>Never discard!</a:t>
          </a:r>
          <a:endParaRPr lang="en-US" dirty="0"/>
        </a:p>
      </dgm:t>
    </dgm:pt>
    <dgm:pt modelId="{6FBD01FF-6DA3-3143-BF6B-0C6C26EFB55B}" type="parTrans" cxnId="{B2787883-9EDA-7946-83E1-774CD77E6C9C}">
      <dgm:prSet/>
      <dgm:spPr/>
      <dgm:t>
        <a:bodyPr/>
        <a:lstStyle/>
        <a:p>
          <a:endParaRPr lang="en-US"/>
        </a:p>
      </dgm:t>
    </dgm:pt>
    <dgm:pt modelId="{E37D61C0-B33C-824B-AB06-D96E79AE027E}" type="sibTrans" cxnId="{B2787883-9EDA-7946-83E1-774CD77E6C9C}">
      <dgm:prSet/>
      <dgm:spPr/>
      <dgm:t>
        <a:bodyPr/>
        <a:lstStyle/>
        <a:p>
          <a:endParaRPr lang="en-US"/>
        </a:p>
      </dgm:t>
    </dgm:pt>
    <dgm:pt modelId="{45922DE0-59B6-744D-B5CB-5CE085361551}" type="pres">
      <dgm:prSet presAssocID="{BB41FDFF-C518-E546-AF42-ABE1CCA57ED0}" presName="linear" presStyleCnt="0">
        <dgm:presLayoutVars>
          <dgm:dir/>
          <dgm:animLvl val="lvl"/>
          <dgm:resizeHandles val="exact"/>
        </dgm:presLayoutVars>
      </dgm:prSet>
      <dgm:spPr/>
      <dgm:t>
        <a:bodyPr/>
        <a:lstStyle/>
        <a:p>
          <a:endParaRPr lang="en-US"/>
        </a:p>
      </dgm:t>
    </dgm:pt>
    <dgm:pt modelId="{CAB16C74-72F4-3C42-A5A6-4102542BE3E8}" type="pres">
      <dgm:prSet presAssocID="{EA8782BD-1BAB-3248-9DE9-DAAB36B32620}" presName="parentLin" presStyleCnt="0"/>
      <dgm:spPr/>
    </dgm:pt>
    <dgm:pt modelId="{D41844A2-2B99-4542-8D3B-C3945B2784A6}" type="pres">
      <dgm:prSet presAssocID="{EA8782BD-1BAB-3248-9DE9-DAAB36B32620}" presName="parentLeftMargin" presStyleLbl="node1" presStyleIdx="0" presStyleCnt="1"/>
      <dgm:spPr/>
      <dgm:t>
        <a:bodyPr/>
        <a:lstStyle/>
        <a:p>
          <a:endParaRPr lang="en-US"/>
        </a:p>
      </dgm:t>
    </dgm:pt>
    <dgm:pt modelId="{4101EA26-45FF-0442-967D-AAE42B5B438A}" type="pres">
      <dgm:prSet presAssocID="{EA8782BD-1BAB-3248-9DE9-DAAB36B32620}" presName="parentText" presStyleLbl="node1" presStyleIdx="0" presStyleCnt="1">
        <dgm:presLayoutVars>
          <dgm:chMax val="0"/>
          <dgm:bulletEnabled val="1"/>
        </dgm:presLayoutVars>
      </dgm:prSet>
      <dgm:spPr/>
      <dgm:t>
        <a:bodyPr/>
        <a:lstStyle/>
        <a:p>
          <a:endParaRPr lang="en-US"/>
        </a:p>
      </dgm:t>
    </dgm:pt>
    <dgm:pt modelId="{DE73E034-FD76-CB49-9B53-D45E75051C69}" type="pres">
      <dgm:prSet presAssocID="{EA8782BD-1BAB-3248-9DE9-DAAB36B32620}" presName="negativeSpace" presStyleCnt="0"/>
      <dgm:spPr/>
    </dgm:pt>
    <dgm:pt modelId="{B58D3301-907F-F04E-A36A-97CBC762D2A6}" type="pres">
      <dgm:prSet presAssocID="{EA8782BD-1BAB-3248-9DE9-DAAB36B32620}" presName="childText" presStyleLbl="conFgAcc1" presStyleIdx="0" presStyleCnt="1" custLinFactNeighborY="-17800">
        <dgm:presLayoutVars>
          <dgm:bulletEnabled val="1"/>
        </dgm:presLayoutVars>
      </dgm:prSet>
      <dgm:spPr/>
      <dgm:t>
        <a:bodyPr/>
        <a:lstStyle/>
        <a:p>
          <a:endParaRPr lang="en-US"/>
        </a:p>
      </dgm:t>
    </dgm:pt>
  </dgm:ptLst>
  <dgm:cxnLst>
    <dgm:cxn modelId="{E871E108-18D7-435F-BED0-2F2EC1EA96C8}" type="presOf" srcId="{EA8782BD-1BAB-3248-9DE9-DAAB36B32620}" destId="{D41844A2-2B99-4542-8D3B-C3945B2784A6}" srcOrd="0" destOrd="0" presId="urn:microsoft.com/office/officeart/2005/8/layout/list1"/>
    <dgm:cxn modelId="{CA3CFBCF-1F9D-487A-95FB-558A7FFF5878}" type="presOf" srcId="{5C360FD3-5736-C743-B902-93C192C72346}" destId="{B58D3301-907F-F04E-A36A-97CBC762D2A6}" srcOrd="0" destOrd="1" presId="urn:microsoft.com/office/officeart/2005/8/layout/list1"/>
    <dgm:cxn modelId="{30C7B2FC-9A8C-B742-A0E1-98ECF7BCC001}" srcId="{EA8782BD-1BAB-3248-9DE9-DAAB36B32620}" destId="{7C704FAC-390A-C446-A4B3-ABD9309653FA}" srcOrd="0" destOrd="0" parTransId="{86EE0C67-6055-5545-A5F9-5341AB15F122}" sibTransId="{EF7B5E9B-3F0E-3B41-9FBB-60F62E9A64DA}"/>
    <dgm:cxn modelId="{64E0CE6E-4CE1-C04C-8E79-0F6E03D0ECA9}" srcId="{EA8782BD-1BAB-3248-9DE9-DAAB36B32620}" destId="{5C360FD3-5736-C743-B902-93C192C72346}" srcOrd="1" destOrd="0" parTransId="{0DACC23E-982B-8046-87B3-55088925C074}" sibTransId="{D6382EC9-E8DC-E340-9D9E-A94F5D94F614}"/>
    <dgm:cxn modelId="{AF87C1E4-14A4-4369-8AD9-26347065151D}" type="presOf" srcId="{BB41FDFF-C518-E546-AF42-ABE1CCA57ED0}" destId="{45922DE0-59B6-744D-B5CB-5CE085361551}" srcOrd="0" destOrd="0" presId="urn:microsoft.com/office/officeart/2005/8/layout/list1"/>
    <dgm:cxn modelId="{30635BBA-1123-4B65-9A5B-EA65ABAE41E6}" type="presOf" srcId="{7C704FAC-390A-C446-A4B3-ABD9309653FA}" destId="{B58D3301-907F-F04E-A36A-97CBC762D2A6}" srcOrd="0" destOrd="0" presId="urn:microsoft.com/office/officeart/2005/8/layout/list1"/>
    <dgm:cxn modelId="{B2787883-9EDA-7946-83E1-774CD77E6C9C}" srcId="{EA8782BD-1BAB-3248-9DE9-DAAB36B32620}" destId="{E6CBD78A-EEDB-794E-868B-8C97E6F879FA}" srcOrd="2" destOrd="0" parTransId="{6FBD01FF-6DA3-3143-BF6B-0C6C26EFB55B}" sibTransId="{E37D61C0-B33C-824B-AB06-D96E79AE027E}"/>
    <dgm:cxn modelId="{EFDCB3A8-0F82-49C7-A7E4-70CF7AA800E9}" type="presOf" srcId="{E6CBD78A-EEDB-794E-868B-8C97E6F879FA}" destId="{B58D3301-907F-F04E-A36A-97CBC762D2A6}" srcOrd="0" destOrd="2" presId="urn:microsoft.com/office/officeart/2005/8/layout/list1"/>
    <dgm:cxn modelId="{C82BD2F2-AE4A-5840-9E43-E591FA7611BA}" srcId="{BB41FDFF-C518-E546-AF42-ABE1CCA57ED0}" destId="{EA8782BD-1BAB-3248-9DE9-DAAB36B32620}" srcOrd="0" destOrd="0" parTransId="{FD83E24D-4337-0C4A-BFE9-C2AEC7B886BE}" sibTransId="{4C19E0E3-2BDE-E340-A3CD-617B367FF359}"/>
    <dgm:cxn modelId="{A3A50863-7543-4000-B83F-A9DAF10A1D2E}" type="presOf" srcId="{EA8782BD-1BAB-3248-9DE9-DAAB36B32620}" destId="{4101EA26-45FF-0442-967D-AAE42B5B438A}" srcOrd="1" destOrd="0" presId="urn:microsoft.com/office/officeart/2005/8/layout/list1"/>
    <dgm:cxn modelId="{F6C04E6F-E91A-4281-BB8C-19E169480935}" type="presParOf" srcId="{45922DE0-59B6-744D-B5CB-5CE085361551}" destId="{CAB16C74-72F4-3C42-A5A6-4102542BE3E8}" srcOrd="0" destOrd="0" presId="urn:microsoft.com/office/officeart/2005/8/layout/list1"/>
    <dgm:cxn modelId="{4D484A08-4834-4B50-B1C6-E09C3B608614}" type="presParOf" srcId="{CAB16C74-72F4-3C42-A5A6-4102542BE3E8}" destId="{D41844A2-2B99-4542-8D3B-C3945B2784A6}" srcOrd="0" destOrd="0" presId="urn:microsoft.com/office/officeart/2005/8/layout/list1"/>
    <dgm:cxn modelId="{8A7ED6B3-9516-4093-A128-6B4D0897BF55}" type="presParOf" srcId="{CAB16C74-72F4-3C42-A5A6-4102542BE3E8}" destId="{4101EA26-45FF-0442-967D-AAE42B5B438A}" srcOrd="1" destOrd="0" presId="urn:microsoft.com/office/officeart/2005/8/layout/list1"/>
    <dgm:cxn modelId="{319FC6BE-7AC5-4333-AA0E-34DE15418542}" type="presParOf" srcId="{45922DE0-59B6-744D-B5CB-5CE085361551}" destId="{DE73E034-FD76-CB49-9B53-D45E75051C69}" srcOrd="1" destOrd="0" presId="urn:microsoft.com/office/officeart/2005/8/layout/list1"/>
    <dgm:cxn modelId="{6143A1CF-E3D3-45A9-A6FF-392A50509405}" type="presParOf" srcId="{45922DE0-59B6-744D-B5CB-5CE085361551}" destId="{B58D3301-907F-F04E-A36A-97CBC762D2A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7C4E8-043E-544A-9179-065515B7C5B5}">
      <dsp:nvSpPr>
        <dsp:cNvPr id="0" name=""/>
        <dsp:cNvSpPr/>
      </dsp:nvSpPr>
      <dsp:spPr>
        <a:xfrm rot="5400000">
          <a:off x="4958665" y="-2077558"/>
          <a:ext cx="653132" cy="497433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10%   |   SDA 28%</a:t>
          </a:r>
          <a:endParaRPr lang="en-US" sz="3300" kern="1200" dirty="0"/>
        </a:p>
      </dsp:txBody>
      <dsp:txXfrm rot="-5400000">
        <a:off x="2798064" y="114926"/>
        <a:ext cx="4942453" cy="589366"/>
      </dsp:txXfrm>
    </dsp:sp>
    <dsp:sp modelId="{17242948-FE8B-7541-AD74-DEF3F2082189}">
      <dsp:nvSpPr>
        <dsp:cNvPr id="0" name=""/>
        <dsp:cNvSpPr/>
      </dsp:nvSpPr>
      <dsp:spPr>
        <a:xfrm>
          <a:off x="0" y="1402"/>
          <a:ext cx="2798064" cy="81641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Doubtless</a:t>
          </a:r>
          <a:endParaRPr lang="en-US" sz="2900" kern="1200" dirty="0"/>
        </a:p>
      </dsp:txBody>
      <dsp:txXfrm>
        <a:off x="39854" y="41256"/>
        <a:ext cx="2718356" cy="736707"/>
      </dsp:txXfrm>
    </dsp:sp>
    <dsp:sp modelId="{174F5C83-0915-444E-AC28-F6AE7EA89FB5}">
      <dsp:nvSpPr>
        <dsp:cNvPr id="0" name=""/>
        <dsp:cNvSpPr/>
      </dsp:nvSpPr>
      <dsp:spPr>
        <a:xfrm rot="5400000">
          <a:off x="4958665" y="-1220322"/>
          <a:ext cx="653132" cy="4974336"/>
        </a:xfrm>
        <a:prstGeom prst="round2SameRect">
          <a:avLst/>
        </a:prstGeom>
        <a:solidFill>
          <a:schemeClr val="accent2">
            <a:tint val="40000"/>
            <a:alpha val="90000"/>
            <a:hueOff val="1005164"/>
            <a:satOff val="-876"/>
            <a:lumOff val="-1"/>
            <a:alphaOff val="0"/>
          </a:schemeClr>
        </a:solidFill>
        <a:ln w="9525" cap="flat" cmpd="sng" algn="ctr">
          <a:solidFill>
            <a:schemeClr val="accent2">
              <a:tint val="40000"/>
              <a:alpha val="90000"/>
              <a:hueOff val="1005164"/>
              <a:satOff val="-876"/>
              <a:lumOff val="-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22%   |   SDA 34%  </a:t>
          </a:r>
          <a:endParaRPr lang="en-US" sz="3300" kern="1200" dirty="0"/>
        </a:p>
      </dsp:txBody>
      <dsp:txXfrm rot="-5400000">
        <a:off x="2798064" y="972162"/>
        <a:ext cx="4942453" cy="589366"/>
      </dsp:txXfrm>
    </dsp:sp>
    <dsp:sp modelId="{A84680DB-E133-F347-9D2A-B60709021C67}">
      <dsp:nvSpPr>
        <dsp:cNvPr id="0" name=""/>
        <dsp:cNvSpPr/>
      </dsp:nvSpPr>
      <dsp:spPr>
        <a:xfrm>
          <a:off x="0" y="858638"/>
          <a:ext cx="2798064" cy="816415"/>
        </a:xfrm>
        <a:prstGeom prst="roundRect">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Exclusive</a:t>
          </a:r>
          <a:endParaRPr lang="en-US" sz="2900" kern="1200" dirty="0"/>
        </a:p>
      </dsp:txBody>
      <dsp:txXfrm>
        <a:off x="39854" y="898492"/>
        <a:ext cx="2718356" cy="736707"/>
      </dsp:txXfrm>
    </dsp:sp>
    <dsp:sp modelId="{123EF352-FB1F-A549-A589-2CF9EE364822}">
      <dsp:nvSpPr>
        <dsp:cNvPr id="0" name=""/>
        <dsp:cNvSpPr/>
      </dsp:nvSpPr>
      <dsp:spPr>
        <a:xfrm rot="5400000">
          <a:off x="4958665" y="-363086"/>
          <a:ext cx="653132" cy="4974336"/>
        </a:xfrm>
        <a:prstGeom prst="round2SameRect">
          <a:avLst/>
        </a:prstGeom>
        <a:solidFill>
          <a:schemeClr val="accent2">
            <a:tint val="40000"/>
            <a:alpha val="90000"/>
            <a:hueOff val="2010328"/>
            <a:satOff val="-1751"/>
            <a:lumOff val="-2"/>
            <a:alphaOff val="0"/>
          </a:schemeClr>
        </a:solidFill>
        <a:ln w="9525" cap="flat" cmpd="sng" algn="ctr">
          <a:solidFill>
            <a:schemeClr val="accent2">
              <a:tint val="40000"/>
              <a:alpha val="90000"/>
              <a:hueOff val="2010328"/>
              <a:satOff val="-1751"/>
              <a:lumOff val="-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25%   |   SDA 47%</a:t>
          </a:r>
          <a:endParaRPr lang="en-US" sz="3300" kern="1200" dirty="0"/>
        </a:p>
      </dsp:txBody>
      <dsp:txXfrm rot="-5400000">
        <a:off x="2798064" y="1829398"/>
        <a:ext cx="4942453" cy="589366"/>
      </dsp:txXfrm>
    </dsp:sp>
    <dsp:sp modelId="{3BB454FB-38D9-AE40-AB5C-6B0CBCFD7A36}">
      <dsp:nvSpPr>
        <dsp:cNvPr id="0" name=""/>
        <dsp:cNvSpPr/>
      </dsp:nvSpPr>
      <dsp:spPr>
        <a:xfrm>
          <a:off x="0" y="1715874"/>
          <a:ext cx="2798064" cy="816415"/>
        </a:xfrm>
        <a:prstGeom prst="roundRect">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Anti-science</a:t>
          </a:r>
          <a:endParaRPr lang="en-US" sz="2900" kern="1200" dirty="0"/>
        </a:p>
      </dsp:txBody>
      <dsp:txXfrm>
        <a:off x="39854" y="1755728"/>
        <a:ext cx="2718356" cy="736707"/>
      </dsp:txXfrm>
    </dsp:sp>
    <dsp:sp modelId="{EB4F18D4-8BBF-AB40-8FC8-F2F5F4196877}">
      <dsp:nvSpPr>
        <dsp:cNvPr id="0" name=""/>
        <dsp:cNvSpPr/>
      </dsp:nvSpPr>
      <dsp:spPr>
        <a:xfrm rot="5400000">
          <a:off x="4958665" y="494150"/>
          <a:ext cx="653132" cy="4974336"/>
        </a:xfrm>
        <a:prstGeom prst="round2SameRect">
          <a:avLst/>
        </a:prstGeom>
        <a:solidFill>
          <a:schemeClr val="accent2">
            <a:tint val="40000"/>
            <a:alpha val="90000"/>
            <a:hueOff val="3015491"/>
            <a:satOff val="-2627"/>
            <a:lumOff val="-4"/>
            <a:alphaOff val="0"/>
          </a:schemeClr>
        </a:solidFill>
        <a:ln w="9525" cap="flat" cmpd="sng" algn="ctr">
          <a:solidFill>
            <a:schemeClr val="accent2">
              <a:tint val="40000"/>
              <a:alpha val="90000"/>
              <a:hueOff val="3015491"/>
              <a:satOff val="-2627"/>
              <a:lumOff val="-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23%   |   SDA 36%</a:t>
          </a:r>
          <a:endParaRPr lang="en-US" sz="3300" kern="1200" dirty="0"/>
        </a:p>
      </dsp:txBody>
      <dsp:txXfrm rot="-5400000">
        <a:off x="2798064" y="2686635"/>
        <a:ext cx="4942453" cy="589366"/>
      </dsp:txXfrm>
    </dsp:sp>
    <dsp:sp modelId="{47D046AD-8E4E-F74C-9B4A-2D90E205839B}">
      <dsp:nvSpPr>
        <dsp:cNvPr id="0" name=""/>
        <dsp:cNvSpPr/>
      </dsp:nvSpPr>
      <dsp:spPr>
        <a:xfrm>
          <a:off x="0" y="2573110"/>
          <a:ext cx="2798064" cy="816415"/>
        </a:xfrm>
        <a:prstGeom prst="roundRect">
          <a:avLst/>
        </a:prstGeom>
        <a:gradFill rotWithShape="0">
          <a:gsLst>
            <a:gs pos="0">
              <a:schemeClr val="accent2">
                <a:hueOff val="2808912"/>
                <a:satOff val="-3503"/>
                <a:lumOff val="824"/>
                <a:alphaOff val="0"/>
                <a:shade val="51000"/>
                <a:satMod val="130000"/>
              </a:schemeClr>
            </a:gs>
            <a:gs pos="80000">
              <a:schemeClr val="accent2">
                <a:hueOff val="2808912"/>
                <a:satOff val="-3503"/>
                <a:lumOff val="824"/>
                <a:alphaOff val="0"/>
                <a:shade val="93000"/>
                <a:satMod val="130000"/>
              </a:schemeClr>
            </a:gs>
            <a:gs pos="100000">
              <a:schemeClr val="accent2">
                <a:hueOff val="2808912"/>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Overprotective</a:t>
          </a:r>
          <a:endParaRPr lang="en-US" sz="2900" kern="1200" dirty="0"/>
        </a:p>
      </dsp:txBody>
      <dsp:txXfrm>
        <a:off x="39854" y="2612964"/>
        <a:ext cx="2718356" cy="736707"/>
      </dsp:txXfrm>
    </dsp:sp>
    <dsp:sp modelId="{6661C778-0E75-0343-A653-AC79D85C38B7}">
      <dsp:nvSpPr>
        <dsp:cNvPr id="0" name=""/>
        <dsp:cNvSpPr/>
      </dsp:nvSpPr>
      <dsp:spPr>
        <a:xfrm rot="5400000">
          <a:off x="4958665" y="1351386"/>
          <a:ext cx="653132" cy="4974336"/>
        </a:xfrm>
        <a:prstGeom prst="round2SameRect">
          <a:avLst/>
        </a:prstGeom>
        <a:solidFill>
          <a:schemeClr val="accent2">
            <a:tint val="40000"/>
            <a:alpha val="90000"/>
            <a:hueOff val="4020655"/>
            <a:satOff val="-3502"/>
            <a:lumOff val="-5"/>
            <a:alphaOff val="0"/>
          </a:schemeClr>
        </a:solidFill>
        <a:ln w="9525" cap="flat" cmpd="sng" algn="ctr">
          <a:solidFill>
            <a:schemeClr val="accent2">
              <a:tint val="40000"/>
              <a:alpha val="90000"/>
              <a:hueOff val="4020655"/>
              <a:satOff val="-3502"/>
              <a:lumOff val="-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24%   |   SDA 29% </a:t>
          </a:r>
          <a:endParaRPr lang="en-US" sz="3300" kern="1200" dirty="0"/>
        </a:p>
      </dsp:txBody>
      <dsp:txXfrm rot="-5400000">
        <a:off x="2798064" y="3543871"/>
        <a:ext cx="4942453" cy="589366"/>
      </dsp:txXfrm>
    </dsp:sp>
    <dsp:sp modelId="{49D43334-2E23-664C-A017-7B59589DCC5A}">
      <dsp:nvSpPr>
        <dsp:cNvPr id="0" name=""/>
        <dsp:cNvSpPr/>
      </dsp:nvSpPr>
      <dsp:spPr>
        <a:xfrm>
          <a:off x="0" y="3430346"/>
          <a:ext cx="2798064" cy="816415"/>
        </a:xfrm>
        <a:prstGeom prst="roundRect">
          <a:avLst/>
        </a:prstGeom>
        <a:gradFill rotWithShape="0">
          <a:gsLst>
            <a:gs pos="0">
              <a:schemeClr val="accent2">
                <a:hueOff val="3745216"/>
                <a:satOff val="-4671"/>
                <a:lumOff val="1098"/>
                <a:alphaOff val="0"/>
                <a:shade val="51000"/>
                <a:satMod val="130000"/>
              </a:schemeClr>
            </a:gs>
            <a:gs pos="80000">
              <a:schemeClr val="accent2">
                <a:hueOff val="3745216"/>
                <a:satOff val="-4671"/>
                <a:lumOff val="1098"/>
                <a:alphaOff val="0"/>
                <a:shade val="93000"/>
                <a:satMod val="130000"/>
              </a:schemeClr>
            </a:gs>
            <a:gs pos="100000">
              <a:schemeClr val="accent2">
                <a:hueOff val="3745216"/>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Shallow</a:t>
          </a:r>
          <a:endParaRPr lang="en-US" sz="2900" kern="1200" dirty="0"/>
        </a:p>
      </dsp:txBody>
      <dsp:txXfrm>
        <a:off x="39854" y="3470200"/>
        <a:ext cx="2718356" cy="736707"/>
      </dsp:txXfrm>
    </dsp:sp>
    <dsp:sp modelId="{72AB8567-CCDE-DC4F-915A-4CA10E1E3F23}">
      <dsp:nvSpPr>
        <dsp:cNvPr id="0" name=""/>
        <dsp:cNvSpPr/>
      </dsp:nvSpPr>
      <dsp:spPr>
        <a:xfrm rot="5400000">
          <a:off x="4958665" y="2208622"/>
          <a:ext cx="653132" cy="4974336"/>
        </a:xfrm>
        <a:prstGeom prst="round2SameRect">
          <a:avLst/>
        </a:prstGeom>
        <a:solidFill>
          <a:schemeClr val="accent2">
            <a:tint val="40000"/>
            <a:alpha val="90000"/>
            <a:hueOff val="5025819"/>
            <a:satOff val="-4378"/>
            <a:lumOff val="-6"/>
            <a:alphaOff val="0"/>
          </a:schemeClr>
        </a:solidFill>
        <a:ln w="9525" cap="flat" cmpd="sng" algn="ctr">
          <a:solidFill>
            <a:schemeClr val="accent2">
              <a:tint val="40000"/>
              <a:alpha val="90000"/>
              <a:hueOff val="5025819"/>
              <a:satOff val="-4378"/>
              <a:lumOff val="-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U.S. 25%   |   SDA 37%</a:t>
          </a:r>
          <a:endParaRPr lang="en-US" sz="3300" kern="1200" dirty="0"/>
        </a:p>
      </dsp:txBody>
      <dsp:txXfrm rot="-5400000">
        <a:off x="2798064" y="4401107"/>
        <a:ext cx="4942453" cy="589366"/>
      </dsp:txXfrm>
    </dsp:sp>
    <dsp:sp modelId="{0D092CC0-0A3F-374E-AF0A-C46447096442}">
      <dsp:nvSpPr>
        <dsp:cNvPr id="0" name=""/>
        <dsp:cNvSpPr/>
      </dsp:nvSpPr>
      <dsp:spPr>
        <a:xfrm>
          <a:off x="0" y="4287582"/>
          <a:ext cx="2798064" cy="816415"/>
        </a:xfrm>
        <a:prstGeom prst="roundRect">
          <a:avLst/>
        </a:prstGeom>
        <a:gradFill rotWithShape="0">
          <a:gsLst>
            <a:gs pos="0">
              <a:schemeClr val="accent2">
                <a:hueOff val="4681520"/>
                <a:satOff val="-5839"/>
                <a:lumOff val="1373"/>
                <a:alphaOff val="0"/>
                <a:shade val="51000"/>
                <a:satMod val="130000"/>
              </a:schemeClr>
            </a:gs>
            <a:gs pos="80000">
              <a:schemeClr val="accent2">
                <a:hueOff val="4681520"/>
                <a:satOff val="-5839"/>
                <a:lumOff val="1373"/>
                <a:alphaOff val="0"/>
                <a:shade val="93000"/>
                <a:satMod val="130000"/>
              </a:schemeClr>
            </a:gs>
            <a:gs pos="100000">
              <a:schemeClr val="accent2">
                <a:hueOff val="4681520"/>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Repressive</a:t>
          </a:r>
          <a:endParaRPr lang="en-US" sz="2900" kern="1200" dirty="0"/>
        </a:p>
      </dsp:txBody>
      <dsp:txXfrm>
        <a:off x="39854" y="4327436"/>
        <a:ext cx="2718356" cy="736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CE436-E638-F34D-AB1D-4767BC0AE27A}">
      <dsp:nvSpPr>
        <dsp:cNvPr id="0" name=""/>
        <dsp:cNvSpPr/>
      </dsp:nvSpPr>
      <dsp:spPr>
        <a:xfrm>
          <a:off x="1372671" y="1119660"/>
          <a:ext cx="2570745" cy="1714687"/>
        </a:xfrm>
        <a:prstGeom prst="rect">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US" sz="2700" kern="1200" dirty="0" smtClean="0"/>
            <a:t>Attend services at least monthly</a:t>
          </a:r>
          <a:endParaRPr lang="en-US" sz="2700" kern="1200" dirty="0"/>
        </a:p>
      </dsp:txBody>
      <dsp:txXfrm>
        <a:off x="1783990" y="1119660"/>
        <a:ext cx="2159426" cy="1714687"/>
      </dsp:txXfrm>
    </dsp:sp>
    <dsp:sp modelId="{2DAC1A6B-DFEE-1C4A-8BA9-A16069A0A407}">
      <dsp:nvSpPr>
        <dsp:cNvPr id="0" name=""/>
        <dsp:cNvSpPr/>
      </dsp:nvSpPr>
      <dsp:spPr>
        <a:xfrm>
          <a:off x="1372671" y="2834347"/>
          <a:ext cx="2570745" cy="1714687"/>
        </a:xfrm>
        <a:prstGeom prst="rect">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US" sz="2700" kern="1200" dirty="0" smtClean="0"/>
            <a:t>Church is relevant to them</a:t>
          </a:r>
          <a:endParaRPr lang="en-US" sz="2700" kern="1200" dirty="0"/>
        </a:p>
      </dsp:txBody>
      <dsp:txXfrm>
        <a:off x="1783990" y="2834347"/>
        <a:ext cx="2159426" cy="1714687"/>
      </dsp:txXfrm>
    </dsp:sp>
    <dsp:sp modelId="{3110B5B7-97CB-9E4F-A46C-AC14ACDE573A}">
      <dsp:nvSpPr>
        <dsp:cNvPr id="0" name=""/>
        <dsp:cNvSpPr/>
      </dsp:nvSpPr>
      <dsp:spPr>
        <a:xfrm>
          <a:off x="1607" y="434128"/>
          <a:ext cx="1713830" cy="1713830"/>
        </a:xfrm>
        <a:prstGeom prst="ellipse">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Engaged</a:t>
          </a:r>
          <a:endParaRPr lang="en-US" sz="2000" kern="1200" dirty="0"/>
        </a:p>
      </dsp:txBody>
      <dsp:txXfrm>
        <a:off x="252592" y="685113"/>
        <a:ext cx="1211860" cy="1211860"/>
      </dsp:txXfrm>
    </dsp:sp>
    <dsp:sp modelId="{7D713913-ACFC-F143-AD2A-9A5DA1C601AE}">
      <dsp:nvSpPr>
        <dsp:cNvPr id="0" name=""/>
        <dsp:cNvSpPr/>
      </dsp:nvSpPr>
      <dsp:spPr>
        <a:xfrm>
          <a:off x="5657247" y="1119660"/>
          <a:ext cx="2570745" cy="1714687"/>
        </a:xfrm>
        <a:prstGeom prst="rect">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US" sz="2700" kern="1200" dirty="0" smtClean="0"/>
            <a:t>Do not attend at least monthly</a:t>
          </a:r>
          <a:endParaRPr lang="en-US" sz="2700" kern="1200" dirty="0"/>
        </a:p>
      </dsp:txBody>
      <dsp:txXfrm>
        <a:off x="6068566" y="1119660"/>
        <a:ext cx="2159426" cy="1714687"/>
      </dsp:txXfrm>
    </dsp:sp>
    <dsp:sp modelId="{376D5A5F-F843-5346-93CE-928B680E8E51}">
      <dsp:nvSpPr>
        <dsp:cNvPr id="0" name=""/>
        <dsp:cNvSpPr/>
      </dsp:nvSpPr>
      <dsp:spPr>
        <a:xfrm>
          <a:off x="5657247" y="2834347"/>
          <a:ext cx="2570745" cy="1714687"/>
        </a:xfrm>
        <a:prstGeom prst="rect">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92024" rIns="192024" bIns="192024" numCol="1" spcCol="1270" anchor="ctr" anchorCtr="0">
          <a:noAutofit/>
        </a:bodyPr>
        <a:lstStyle/>
        <a:p>
          <a:pPr lvl="0" algn="l" defTabSz="1200150">
            <a:lnSpc>
              <a:spcPct val="90000"/>
            </a:lnSpc>
            <a:spcBef>
              <a:spcPct val="0"/>
            </a:spcBef>
            <a:spcAft>
              <a:spcPct val="35000"/>
            </a:spcAft>
          </a:pPr>
          <a:r>
            <a:rPr lang="en-US" sz="2700" kern="1200" dirty="0" smtClean="0"/>
            <a:t>Church is not relevant to them</a:t>
          </a:r>
          <a:endParaRPr lang="en-US" sz="2700" kern="1200" dirty="0"/>
        </a:p>
      </dsp:txBody>
      <dsp:txXfrm>
        <a:off x="6068566" y="2834347"/>
        <a:ext cx="2159426" cy="1714687"/>
      </dsp:txXfrm>
    </dsp:sp>
    <dsp:sp modelId="{A4DD6092-F6AB-9342-8678-77B1ACF4B23A}">
      <dsp:nvSpPr>
        <dsp:cNvPr id="0" name=""/>
        <dsp:cNvSpPr/>
      </dsp:nvSpPr>
      <dsp:spPr>
        <a:xfrm>
          <a:off x="4286183" y="434128"/>
          <a:ext cx="1713830" cy="1713830"/>
        </a:xfrm>
        <a:prstGeom prst="ellipse">
          <a:avLst/>
        </a:prstGeom>
        <a:gradFill rotWithShape="0">
          <a:gsLst>
            <a:gs pos="0">
              <a:schemeClr val="accent2">
                <a:shade val="80000"/>
                <a:hueOff val="-35872"/>
                <a:satOff val="-4024"/>
                <a:lumOff val="25680"/>
                <a:alphaOff val="0"/>
                <a:shade val="51000"/>
                <a:satMod val="130000"/>
              </a:schemeClr>
            </a:gs>
            <a:gs pos="80000">
              <a:schemeClr val="accent2">
                <a:shade val="80000"/>
                <a:hueOff val="-35872"/>
                <a:satOff val="-4024"/>
                <a:lumOff val="25680"/>
                <a:alphaOff val="0"/>
                <a:shade val="93000"/>
                <a:satMod val="130000"/>
              </a:schemeClr>
            </a:gs>
            <a:gs pos="100000">
              <a:schemeClr val="accent2">
                <a:shade val="80000"/>
                <a:hueOff val="-35872"/>
                <a:satOff val="-4024"/>
                <a:lumOff val="2568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Unengaged</a:t>
          </a:r>
          <a:endParaRPr lang="en-US" sz="2000" kern="1200" dirty="0"/>
        </a:p>
      </dsp:txBody>
      <dsp:txXfrm>
        <a:off x="4537168" y="685113"/>
        <a:ext cx="1211860" cy="1211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830EE-2851-744D-A5AC-DFDAEA4390A6}">
      <dsp:nvSpPr>
        <dsp:cNvPr id="0" name=""/>
        <dsp:cNvSpPr/>
      </dsp:nvSpPr>
      <dsp:spPr>
        <a:xfrm>
          <a:off x="0" y="1106400"/>
          <a:ext cx="6324600" cy="1890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0859" tIns="520700" rIns="490859"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Mentoring</a:t>
          </a:r>
          <a:endParaRPr lang="en-US" sz="2500" kern="1200" dirty="0"/>
        </a:p>
        <a:p>
          <a:pPr marL="228600" lvl="1" indent="-228600" algn="l" defTabSz="1111250">
            <a:lnSpc>
              <a:spcPct val="90000"/>
            </a:lnSpc>
            <a:spcBef>
              <a:spcPct val="0"/>
            </a:spcBef>
            <a:spcAft>
              <a:spcPct val="15000"/>
            </a:spcAft>
            <a:buChar char="••"/>
          </a:pPr>
          <a:r>
            <a:rPr lang="en-US" sz="2500" kern="1200" dirty="0" smtClean="0"/>
            <a:t>Apprenticeships</a:t>
          </a:r>
          <a:endParaRPr lang="en-US" sz="2500" kern="1200" dirty="0"/>
        </a:p>
        <a:p>
          <a:pPr marL="228600" lvl="1" indent="-228600" algn="l" defTabSz="1111250">
            <a:lnSpc>
              <a:spcPct val="90000"/>
            </a:lnSpc>
            <a:spcBef>
              <a:spcPct val="0"/>
            </a:spcBef>
            <a:spcAft>
              <a:spcPct val="15000"/>
            </a:spcAft>
            <a:buChar char="••"/>
          </a:pPr>
          <a:r>
            <a:rPr lang="en-US" sz="2500" kern="1200" dirty="0" smtClean="0"/>
            <a:t>Openness</a:t>
          </a:r>
          <a:endParaRPr lang="en-US" sz="2500" kern="1200" dirty="0"/>
        </a:p>
      </dsp:txBody>
      <dsp:txXfrm>
        <a:off x="0" y="1106400"/>
        <a:ext cx="6324600" cy="1890000"/>
      </dsp:txXfrm>
    </dsp:sp>
    <dsp:sp modelId="{0E820223-858C-0946-8DC9-7A9E7F385A23}">
      <dsp:nvSpPr>
        <dsp:cNvPr id="0" name=""/>
        <dsp:cNvSpPr/>
      </dsp:nvSpPr>
      <dsp:spPr>
        <a:xfrm>
          <a:off x="316230" y="737400"/>
          <a:ext cx="4427220" cy="738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338" tIns="0" rIns="167338" bIns="0" numCol="1" spcCol="1270" anchor="ctr" anchorCtr="0">
          <a:noAutofit/>
        </a:bodyPr>
        <a:lstStyle/>
        <a:p>
          <a:pPr lvl="0" algn="l" defTabSz="1111250">
            <a:lnSpc>
              <a:spcPct val="90000"/>
            </a:lnSpc>
            <a:spcBef>
              <a:spcPct val="0"/>
            </a:spcBef>
            <a:spcAft>
              <a:spcPct val="35000"/>
            </a:spcAft>
          </a:pPr>
          <a:r>
            <a:rPr lang="en-US" sz="2500" kern="1200" dirty="0" smtClean="0"/>
            <a:t>Intergenerational Relationships</a:t>
          </a:r>
          <a:endParaRPr lang="en-US" sz="2500" kern="1200" dirty="0"/>
        </a:p>
      </dsp:txBody>
      <dsp:txXfrm>
        <a:off x="352256" y="773426"/>
        <a:ext cx="4355168"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3D402-5D72-804F-A9A7-D64AF4FF1327}">
      <dsp:nvSpPr>
        <dsp:cNvPr id="0" name=""/>
        <dsp:cNvSpPr/>
      </dsp:nvSpPr>
      <dsp:spPr>
        <a:xfrm>
          <a:off x="0" y="1241080"/>
          <a:ext cx="6096000" cy="1965600"/>
        </a:xfrm>
        <a:prstGeom prst="rect">
          <a:avLst/>
        </a:prstGeom>
        <a:solidFill>
          <a:schemeClr val="lt1">
            <a:alpha val="90000"/>
            <a:hueOff val="0"/>
            <a:satOff val="0"/>
            <a:lumOff val="0"/>
            <a:alphaOff val="0"/>
          </a:schemeClr>
        </a:solidFill>
        <a:ln w="9525" cap="flat" cmpd="sng" algn="ctr">
          <a:solidFill>
            <a:schemeClr val="accent3">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3117" tIns="541528" rIns="473117"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Platform to share</a:t>
          </a:r>
          <a:endParaRPr lang="en-US" sz="2600" kern="1200" dirty="0"/>
        </a:p>
        <a:p>
          <a:pPr marL="228600" lvl="1" indent="-228600" algn="l" defTabSz="1155700">
            <a:lnSpc>
              <a:spcPct val="90000"/>
            </a:lnSpc>
            <a:spcBef>
              <a:spcPct val="0"/>
            </a:spcBef>
            <a:spcAft>
              <a:spcPct val="15000"/>
            </a:spcAft>
            <a:buChar char="••"/>
          </a:pPr>
          <a:r>
            <a:rPr lang="en-US" sz="2600" kern="1200" dirty="0" smtClean="0"/>
            <a:t>Challenge to experience</a:t>
          </a:r>
          <a:endParaRPr lang="en-US" sz="2600" kern="1200" dirty="0"/>
        </a:p>
        <a:p>
          <a:pPr marL="228600" lvl="1" indent="-228600" algn="l" defTabSz="1155700">
            <a:lnSpc>
              <a:spcPct val="90000"/>
            </a:lnSpc>
            <a:spcBef>
              <a:spcPct val="0"/>
            </a:spcBef>
            <a:spcAft>
              <a:spcPct val="15000"/>
            </a:spcAft>
            <a:buChar char="••"/>
          </a:pPr>
          <a:r>
            <a:rPr lang="en-US" sz="2600" kern="1200" dirty="0" smtClean="0"/>
            <a:t>Organic, not forced</a:t>
          </a:r>
          <a:endParaRPr lang="en-US" sz="2600" kern="1200" dirty="0"/>
        </a:p>
      </dsp:txBody>
      <dsp:txXfrm>
        <a:off x="0" y="1241080"/>
        <a:ext cx="6096000" cy="1965600"/>
      </dsp:txXfrm>
    </dsp:sp>
    <dsp:sp modelId="{6AB8B5F4-B805-A24B-B412-05E20C2E0ABD}">
      <dsp:nvSpPr>
        <dsp:cNvPr id="0" name=""/>
        <dsp:cNvSpPr/>
      </dsp:nvSpPr>
      <dsp:spPr>
        <a:xfrm>
          <a:off x="304800" y="857319"/>
          <a:ext cx="4267200" cy="767520"/>
        </a:xfrm>
        <a:prstGeom prst="roundRect">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155700">
            <a:lnSpc>
              <a:spcPct val="90000"/>
            </a:lnSpc>
            <a:spcBef>
              <a:spcPct val="0"/>
            </a:spcBef>
            <a:spcAft>
              <a:spcPct val="35000"/>
            </a:spcAft>
          </a:pPr>
          <a:r>
            <a:rPr lang="en-US" sz="2600" kern="1200" dirty="0" smtClean="0"/>
            <a:t>Renewal and Transformation</a:t>
          </a:r>
          <a:endParaRPr lang="en-US" sz="2600" kern="1200" dirty="0"/>
        </a:p>
      </dsp:txBody>
      <dsp:txXfrm>
        <a:off x="342267" y="894786"/>
        <a:ext cx="4192266"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D3301-907F-F04E-A36A-97CBC762D2A6}">
      <dsp:nvSpPr>
        <dsp:cNvPr id="0" name=""/>
        <dsp:cNvSpPr/>
      </dsp:nvSpPr>
      <dsp:spPr>
        <a:xfrm>
          <a:off x="0" y="593622"/>
          <a:ext cx="6324600" cy="2041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0859" tIns="562356" rIns="490859"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Accentuate the contrast</a:t>
          </a:r>
          <a:endParaRPr lang="en-US" sz="2700" kern="1200" dirty="0"/>
        </a:p>
        <a:p>
          <a:pPr marL="228600" lvl="1" indent="-228600" algn="l" defTabSz="1200150">
            <a:lnSpc>
              <a:spcPct val="90000"/>
            </a:lnSpc>
            <a:spcBef>
              <a:spcPct val="0"/>
            </a:spcBef>
            <a:spcAft>
              <a:spcPct val="15000"/>
            </a:spcAft>
            <a:buChar char="••"/>
          </a:pPr>
          <a:r>
            <a:rPr lang="en-US" sz="2700" kern="1200" dirty="0" smtClean="0"/>
            <a:t>Leverage experiences</a:t>
          </a:r>
          <a:endParaRPr lang="en-US" sz="2700" kern="1200" dirty="0"/>
        </a:p>
        <a:p>
          <a:pPr marL="228600" lvl="1" indent="-228600" algn="l" defTabSz="1200150">
            <a:lnSpc>
              <a:spcPct val="90000"/>
            </a:lnSpc>
            <a:spcBef>
              <a:spcPct val="0"/>
            </a:spcBef>
            <a:spcAft>
              <a:spcPct val="15000"/>
            </a:spcAft>
            <a:buChar char="••"/>
          </a:pPr>
          <a:r>
            <a:rPr lang="en-US" sz="2700" kern="1200" dirty="0" smtClean="0"/>
            <a:t>Never discard!</a:t>
          </a:r>
          <a:endParaRPr lang="en-US" sz="2700" kern="1200" dirty="0"/>
        </a:p>
      </dsp:txBody>
      <dsp:txXfrm>
        <a:off x="0" y="593622"/>
        <a:ext cx="6324600" cy="2041200"/>
      </dsp:txXfrm>
    </dsp:sp>
    <dsp:sp modelId="{4101EA26-45FF-0442-967D-AAE42B5B438A}">
      <dsp:nvSpPr>
        <dsp:cNvPr id="0" name=""/>
        <dsp:cNvSpPr/>
      </dsp:nvSpPr>
      <dsp:spPr>
        <a:xfrm>
          <a:off x="316230" y="266039"/>
          <a:ext cx="4427220" cy="79704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338" tIns="0" rIns="167338" bIns="0" numCol="1" spcCol="1270" anchor="ctr" anchorCtr="0">
          <a:noAutofit/>
        </a:bodyPr>
        <a:lstStyle/>
        <a:p>
          <a:pPr lvl="0" algn="l" defTabSz="1200150">
            <a:lnSpc>
              <a:spcPct val="90000"/>
            </a:lnSpc>
            <a:spcBef>
              <a:spcPct val="0"/>
            </a:spcBef>
            <a:spcAft>
              <a:spcPct val="35000"/>
            </a:spcAft>
          </a:pPr>
          <a:r>
            <a:rPr lang="en-US" sz="2700" kern="1200" dirty="0" smtClean="0"/>
            <a:t>Forgiveness and Acceptance</a:t>
          </a:r>
          <a:endParaRPr lang="en-US" sz="2700" kern="1200" dirty="0"/>
        </a:p>
      </dsp:txBody>
      <dsp:txXfrm>
        <a:off x="355138" y="304947"/>
        <a:ext cx="4349404" cy="719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D3301-907F-F04E-A36A-97CBC762D2A6}">
      <dsp:nvSpPr>
        <dsp:cNvPr id="0" name=""/>
        <dsp:cNvSpPr/>
      </dsp:nvSpPr>
      <dsp:spPr>
        <a:xfrm>
          <a:off x="0" y="593622"/>
          <a:ext cx="6324600" cy="2041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0859" tIns="562356" rIns="490859"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Accentuate the contrast</a:t>
          </a:r>
          <a:endParaRPr lang="en-US" sz="2700" kern="1200" dirty="0"/>
        </a:p>
        <a:p>
          <a:pPr marL="228600" lvl="1" indent="-228600" algn="l" defTabSz="1200150">
            <a:lnSpc>
              <a:spcPct val="90000"/>
            </a:lnSpc>
            <a:spcBef>
              <a:spcPct val="0"/>
            </a:spcBef>
            <a:spcAft>
              <a:spcPct val="15000"/>
            </a:spcAft>
            <a:buChar char="••"/>
          </a:pPr>
          <a:r>
            <a:rPr lang="en-US" sz="2700" kern="1200" dirty="0" smtClean="0"/>
            <a:t>Leverage experiences</a:t>
          </a:r>
          <a:endParaRPr lang="en-US" sz="2700" kern="1200" dirty="0"/>
        </a:p>
        <a:p>
          <a:pPr marL="228600" lvl="1" indent="-228600" algn="l" defTabSz="1200150">
            <a:lnSpc>
              <a:spcPct val="90000"/>
            </a:lnSpc>
            <a:spcBef>
              <a:spcPct val="0"/>
            </a:spcBef>
            <a:spcAft>
              <a:spcPct val="15000"/>
            </a:spcAft>
            <a:buChar char="••"/>
          </a:pPr>
          <a:r>
            <a:rPr lang="en-US" sz="2700" kern="1200" dirty="0" smtClean="0"/>
            <a:t>Never discard!</a:t>
          </a:r>
          <a:endParaRPr lang="en-US" sz="2700" kern="1200" dirty="0"/>
        </a:p>
      </dsp:txBody>
      <dsp:txXfrm>
        <a:off x="0" y="593622"/>
        <a:ext cx="6324600" cy="2041200"/>
      </dsp:txXfrm>
    </dsp:sp>
    <dsp:sp modelId="{4101EA26-45FF-0442-967D-AAE42B5B438A}">
      <dsp:nvSpPr>
        <dsp:cNvPr id="0" name=""/>
        <dsp:cNvSpPr/>
      </dsp:nvSpPr>
      <dsp:spPr>
        <a:xfrm>
          <a:off x="316230" y="266039"/>
          <a:ext cx="4427220" cy="79704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338" tIns="0" rIns="167338" bIns="0" numCol="1" spcCol="1270" anchor="ctr" anchorCtr="0">
          <a:noAutofit/>
        </a:bodyPr>
        <a:lstStyle/>
        <a:p>
          <a:pPr lvl="0" algn="l" defTabSz="1200150">
            <a:lnSpc>
              <a:spcPct val="90000"/>
            </a:lnSpc>
            <a:spcBef>
              <a:spcPct val="0"/>
            </a:spcBef>
            <a:spcAft>
              <a:spcPct val="35000"/>
            </a:spcAft>
          </a:pPr>
          <a:r>
            <a:rPr lang="en-US" sz="2700" kern="1200" dirty="0" smtClean="0"/>
            <a:t>Forgiveness and Acceptance</a:t>
          </a:r>
          <a:endParaRPr lang="en-US" sz="2700" kern="1200" dirty="0"/>
        </a:p>
      </dsp:txBody>
      <dsp:txXfrm>
        <a:off x="355138" y="304947"/>
        <a:ext cx="434940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0.82353</cdr:x>
      <cdr:y>0.28788</cdr:y>
    </cdr:from>
    <cdr:to>
      <cdr:x>0.82353</cdr:x>
      <cdr:y>0.48485</cdr:y>
    </cdr:to>
    <cdr:cxnSp macro="">
      <cdr:nvCxnSpPr>
        <cdr:cNvPr id="3" name="Straight Arrow Connector 2"/>
        <cdr:cNvCxnSpPr/>
      </cdr:nvCxnSpPr>
      <cdr:spPr>
        <a:xfrm xmlns:a="http://schemas.openxmlformats.org/drawingml/2006/main">
          <a:off x="6400800" y="1447800"/>
          <a:ext cx="0" cy="990600"/>
        </a:xfrm>
        <a:prstGeom xmlns:a="http://schemas.openxmlformats.org/drawingml/2006/main" prst="straightConnector1">
          <a:avLst/>
        </a:prstGeom>
        <a:ln xmlns:a="http://schemas.openxmlformats.org/drawingml/2006/main">
          <a:headEnd type="arrow"/>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0.5098</cdr:x>
      <cdr:y>0.40909</cdr:y>
    </cdr:from>
    <cdr:to>
      <cdr:x>0.5098</cdr:x>
      <cdr:y>0.59091</cdr:y>
    </cdr:to>
    <cdr:cxnSp macro="">
      <cdr:nvCxnSpPr>
        <cdr:cNvPr id="4" name="Straight Arrow Connector 3"/>
        <cdr:cNvCxnSpPr/>
      </cdr:nvCxnSpPr>
      <cdr:spPr>
        <a:xfrm xmlns:a="http://schemas.openxmlformats.org/drawingml/2006/main">
          <a:off x="3962400" y="2057400"/>
          <a:ext cx="0" cy="914400"/>
        </a:xfrm>
        <a:prstGeom xmlns:a="http://schemas.openxmlformats.org/drawingml/2006/main" prst="straightConnector1">
          <a:avLst/>
        </a:prstGeom>
        <a:ln xmlns:a="http://schemas.openxmlformats.org/drawingml/2006/main">
          <a:headEnd type="arrow"/>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89F25-463E-4C30-9090-8E2188A202EA}" type="datetimeFigureOut">
              <a:rPr lang="en-US" smtClean="0"/>
              <a:t>4/2/16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F0428-7B30-4844-9C07-403C97C3D7CC}" type="slidenum">
              <a:rPr lang="en-US" smtClean="0"/>
              <a:t>‹#›</a:t>
            </a:fld>
            <a:endParaRPr lang="en-US"/>
          </a:p>
        </p:txBody>
      </p:sp>
    </p:spTree>
    <p:extLst>
      <p:ext uri="{BB962C8B-B14F-4D97-AF65-F5344CB8AC3E}">
        <p14:creationId xmlns:p14="http://schemas.microsoft.com/office/powerpoint/2010/main" val="153917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Comparisons to national norms on the six grievances</a:t>
            </a:r>
            <a:r>
              <a:rPr lang="en-US" baseline="0" dirty="0" smtClean="0"/>
              <a:t> in “You Lost Me”. Some of the question wording was a bit different, but the concepts were the same. The takeaway here is that the SDA Church is experiencing the same problematic perceptions as other Christian groups. Reminder: these are the perceptions of Millennials with Christian/SDA backgrounds. NOT those who are completely outside of the church.</a:t>
            </a:r>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22</a:t>
            </a:fld>
            <a:endParaRPr lang="en-US"/>
          </a:p>
        </p:txBody>
      </p:sp>
    </p:spTree>
    <p:extLst>
      <p:ext uri="{BB962C8B-B14F-4D97-AF65-F5344CB8AC3E}">
        <p14:creationId xmlns:p14="http://schemas.microsoft.com/office/powerpoint/2010/main" val="380798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differences we saw between engaged and unengaged in childhood experiences are even more pronounced when we asked about current experiences—which means that these issues did </a:t>
            </a:r>
            <a:r>
              <a:rPr lang="en-US" sz="1200" i="1"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resolve themselves as the person matured. The biggest differences are in the areas of spiritual relevance and social relationships.</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24</a:t>
            </a:fld>
            <a:endParaRPr lang="en-US"/>
          </a:p>
        </p:txBody>
      </p:sp>
    </p:spTree>
    <p:extLst>
      <p:ext uri="{BB962C8B-B14F-4D97-AF65-F5344CB8AC3E}">
        <p14:creationId xmlns:p14="http://schemas.microsoft.com/office/powerpoint/2010/main" val="90492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key thing here is that there is almost no difference between the engaged and unengaged in terms of what they did as minors. In other words, the behaviors that we see the teens engaging in don’t seem to be good predictors of how they will turn out as adults. Compare that to the experiences in the first section, where there were amazingly consistent differences between the two groups.</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26</a:t>
            </a:fld>
            <a:endParaRPr lang="en-US"/>
          </a:p>
        </p:txBody>
      </p:sp>
    </p:spTree>
    <p:extLst>
      <p:ext uri="{BB962C8B-B14F-4D97-AF65-F5344CB8AC3E}">
        <p14:creationId xmlns:p14="http://schemas.microsoft.com/office/powerpoint/2010/main" val="89117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it comes to the various tenets of SDA orthodoxy, the engaged again are in greater agreement than are the unengaged. The “big three” that engender the greatest levels of agreement (for both groups) are the second coming of Jesus, the state of the dead, and the Sabbath. The other three beliefs tested—the heavenly sanctuary and 2300 days, Ellen White’s prophetic nature, and the SDA as the true Church, were less likely to be held by either group than those first three beliefs.</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27</a:t>
            </a:fld>
            <a:endParaRPr lang="en-US"/>
          </a:p>
        </p:txBody>
      </p:sp>
    </p:spTree>
    <p:extLst>
      <p:ext uri="{BB962C8B-B14F-4D97-AF65-F5344CB8AC3E}">
        <p14:creationId xmlns:p14="http://schemas.microsoft.com/office/powerpoint/2010/main" val="162023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terms of SDA lifestyle standards, there are three categories.</a:t>
            </a:r>
          </a:p>
          <a:p>
            <a:pPr lvl="1"/>
            <a:r>
              <a:rPr lang="en-US" sz="1200" kern="1200" dirty="0" smtClean="0">
                <a:solidFill>
                  <a:schemeClr val="tx1"/>
                </a:solidFill>
                <a:effectLst/>
                <a:latin typeface="+mn-lt"/>
                <a:ea typeface="+mn-ea"/>
                <a:cs typeface="+mn-cs"/>
              </a:rPr>
              <a:t>a strong majority of engaged members agree about sex in marriage, not using tobacco, keeping the Sabbath, and not using drugs.</a:t>
            </a:r>
          </a:p>
          <a:p>
            <a:pPr lvl="1"/>
            <a:r>
              <a:rPr lang="en-US" sz="1200" kern="1200" dirty="0" smtClean="0">
                <a:solidFill>
                  <a:schemeClr val="tx1"/>
                </a:solidFill>
                <a:effectLst/>
                <a:latin typeface="+mn-lt"/>
                <a:ea typeface="+mn-ea"/>
                <a:cs typeface="+mn-cs"/>
              </a:rPr>
              <a:t>A slight majority of engaged members agree about dressing modestly and avoiding alcohol.</a:t>
            </a:r>
          </a:p>
          <a:p>
            <a:pPr lvl="1"/>
            <a:r>
              <a:rPr lang="en-US" sz="1200" kern="1200" dirty="0" smtClean="0">
                <a:solidFill>
                  <a:schemeClr val="tx1"/>
                </a:solidFill>
                <a:effectLst/>
                <a:latin typeface="+mn-lt"/>
                <a:ea typeface="+mn-ea"/>
                <a:cs typeface="+mn-cs"/>
              </a:rPr>
              <a:t>A minority of engaged members agree about movies, dancing, jewelry, and music.</a:t>
            </a:r>
          </a:p>
          <a:p>
            <a:pPr lvl="1"/>
            <a:r>
              <a:rPr lang="en-US" sz="1200" kern="1200" dirty="0" smtClean="0">
                <a:solidFill>
                  <a:schemeClr val="tx1"/>
                </a:solidFill>
                <a:effectLst/>
                <a:latin typeface="+mn-lt"/>
                <a:ea typeface="+mn-ea"/>
                <a:cs typeface="+mn-cs"/>
              </a:rPr>
              <a:t>The unengaged follow the same basic pattern, but with lower levels of agreement across the board.</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28</a:t>
            </a:fld>
            <a:endParaRPr lang="en-US"/>
          </a:p>
        </p:txBody>
      </p:sp>
    </p:spTree>
    <p:extLst>
      <p:ext uri="{BB962C8B-B14F-4D97-AF65-F5344CB8AC3E}">
        <p14:creationId xmlns:p14="http://schemas.microsoft.com/office/powerpoint/2010/main" val="388292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terms of SDA lifestyle standards, there are three categories.</a:t>
            </a:r>
          </a:p>
          <a:p>
            <a:pPr lvl="1"/>
            <a:r>
              <a:rPr lang="en-US" sz="1200" kern="1200" dirty="0" smtClean="0">
                <a:solidFill>
                  <a:schemeClr val="tx1"/>
                </a:solidFill>
                <a:effectLst/>
                <a:latin typeface="+mn-lt"/>
                <a:ea typeface="+mn-ea"/>
                <a:cs typeface="+mn-cs"/>
              </a:rPr>
              <a:t>a strong majority of engaged members agree about sex in marriage, not using tobacco, keeping the Sabbath, and not using drugs.</a:t>
            </a:r>
          </a:p>
          <a:p>
            <a:pPr lvl="1"/>
            <a:r>
              <a:rPr lang="en-US" sz="1200" kern="1200" dirty="0" smtClean="0">
                <a:solidFill>
                  <a:schemeClr val="tx1"/>
                </a:solidFill>
                <a:effectLst/>
                <a:latin typeface="+mn-lt"/>
                <a:ea typeface="+mn-ea"/>
                <a:cs typeface="+mn-cs"/>
              </a:rPr>
              <a:t>A slight majority of engaged members agree about dressing modestly and avoiding alcohol.</a:t>
            </a:r>
          </a:p>
          <a:p>
            <a:pPr lvl="1"/>
            <a:r>
              <a:rPr lang="en-US" sz="1200" kern="1200" dirty="0" smtClean="0">
                <a:solidFill>
                  <a:schemeClr val="tx1"/>
                </a:solidFill>
                <a:effectLst/>
                <a:latin typeface="+mn-lt"/>
                <a:ea typeface="+mn-ea"/>
                <a:cs typeface="+mn-cs"/>
              </a:rPr>
              <a:t>A minority of engaged members agree about movies, dancing, jewelry, and music.</a:t>
            </a:r>
          </a:p>
          <a:p>
            <a:pPr lvl="1"/>
            <a:r>
              <a:rPr lang="en-US" sz="1200" kern="1200" dirty="0" smtClean="0">
                <a:solidFill>
                  <a:schemeClr val="tx1"/>
                </a:solidFill>
                <a:effectLst/>
                <a:latin typeface="+mn-lt"/>
                <a:ea typeface="+mn-ea"/>
                <a:cs typeface="+mn-cs"/>
              </a:rPr>
              <a:t>The unengaged follow the same basic pattern, but with lower levels of agreement across the board.</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29</a:t>
            </a:fld>
            <a:endParaRPr lang="en-US"/>
          </a:p>
        </p:txBody>
      </p:sp>
    </p:spTree>
    <p:extLst>
      <p:ext uri="{BB962C8B-B14F-4D97-AF65-F5344CB8AC3E}">
        <p14:creationId xmlns:p14="http://schemas.microsoft.com/office/powerpoint/2010/main" val="388292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terms of SDA lifestyle standards, there are three categories.</a:t>
            </a:r>
          </a:p>
          <a:p>
            <a:pPr lvl="1"/>
            <a:r>
              <a:rPr lang="en-US" sz="1200" kern="1200" dirty="0" smtClean="0">
                <a:solidFill>
                  <a:schemeClr val="tx1"/>
                </a:solidFill>
                <a:effectLst/>
                <a:latin typeface="+mn-lt"/>
                <a:ea typeface="+mn-ea"/>
                <a:cs typeface="+mn-cs"/>
              </a:rPr>
              <a:t>a strong majority of engaged members agree about sex in marriage, not using tobacco, keeping the Sabbath, and not using drugs.</a:t>
            </a:r>
          </a:p>
          <a:p>
            <a:pPr lvl="1"/>
            <a:r>
              <a:rPr lang="en-US" sz="1200" kern="1200" dirty="0" smtClean="0">
                <a:solidFill>
                  <a:schemeClr val="tx1"/>
                </a:solidFill>
                <a:effectLst/>
                <a:latin typeface="+mn-lt"/>
                <a:ea typeface="+mn-ea"/>
                <a:cs typeface="+mn-cs"/>
              </a:rPr>
              <a:t>A slight majority of engaged members agree about dressing modestly and avoiding alcohol.</a:t>
            </a:r>
          </a:p>
          <a:p>
            <a:pPr lvl="1"/>
            <a:r>
              <a:rPr lang="en-US" sz="1200" kern="1200" dirty="0" smtClean="0">
                <a:solidFill>
                  <a:schemeClr val="tx1"/>
                </a:solidFill>
                <a:effectLst/>
                <a:latin typeface="+mn-lt"/>
                <a:ea typeface="+mn-ea"/>
                <a:cs typeface="+mn-cs"/>
              </a:rPr>
              <a:t>A minority of engaged members agree about movies, dancing, jewelry, and music.</a:t>
            </a:r>
          </a:p>
          <a:p>
            <a:pPr lvl="1"/>
            <a:r>
              <a:rPr lang="en-US" sz="1200" kern="1200" dirty="0" smtClean="0">
                <a:solidFill>
                  <a:schemeClr val="tx1"/>
                </a:solidFill>
                <a:effectLst/>
                <a:latin typeface="+mn-lt"/>
                <a:ea typeface="+mn-ea"/>
                <a:cs typeface="+mn-cs"/>
              </a:rPr>
              <a:t>The unengaged follow the same basic pattern, but with lower levels of agreement across the board.</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30</a:t>
            </a:fld>
            <a:endParaRPr lang="en-US"/>
          </a:p>
        </p:txBody>
      </p:sp>
    </p:spTree>
    <p:extLst>
      <p:ext uri="{BB962C8B-B14F-4D97-AF65-F5344CB8AC3E}">
        <p14:creationId xmlns:p14="http://schemas.microsoft.com/office/powerpoint/2010/main" val="388292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Key Takeaway: These</a:t>
            </a:r>
            <a:r>
              <a:rPr lang="en-US" baseline="0" dirty="0" smtClean="0"/>
              <a:t> relationships</a:t>
            </a:r>
            <a:r>
              <a:rPr lang="en-US" dirty="0" smtClean="0"/>
              <a:t> are happening anyway. Are they good or bad?</a:t>
            </a:r>
          </a:p>
          <a:p>
            <a:endParaRPr lang="en-US" dirty="0"/>
          </a:p>
        </p:txBody>
      </p:sp>
      <p:sp>
        <p:nvSpPr>
          <p:cNvPr id="4" name="Slide Number Placeholder 3"/>
          <p:cNvSpPr>
            <a:spLocks noGrp="1"/>
          </p:cNvSpPr>
          <p:nvPr>
            <p:ph type="sldNum" sz="quarter" idx="10"/>
          </p:nvPr>
        </p:nvSpPr>
        <p:spPr/>
        <p:txBody>
          <a:bodyPr/>
          <a:lstStyle/>
          <a:p>
            <a:fld id="{AF0CFB56-D413-4EE5-9650-E2D215B08B93}" type="slidenum">
              <a:rPr lang="en-US" smtClean="0"/>
              <a:pPr/>
              <a:t>31</a:t>
            </a:fld>
            <a:endParaRPr lang="en-US"/>
          </a:p>
        </p:txBody>
      </p:sp>
    </p:spTree>
    <p:extLst>
      <p:ext uri="{BB962C8B-B14F-4D97-AF65-F5344CB8AC3E}">
        <p14:creationId xmlns:p14="http://schemas.microsoft.com/office/powerpoint/2010/main" val="219160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567D58-98B3-4DFB-BFC4-55E3D3A16BAC}" type="datetimeFigureOut">
              <a:rPr lang="en-US" smtClean="0"/>
              <a:t>4/2/16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67D58-98B3-4DFB-BFC4-55E3D3A16BAC}" type="datetimeFigureOut">
              <a:rPr lang="en-US" smtClean="0"/>
              <a:t>4/2/16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67D58-98B3-4DFB-BFC4-55E3D3A16BAC}" type="datetimeFigureOut">
              <a:rPr lang="en-US" smtClean="0"/>
              <a:t>4/2/16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E277DD-664B-4BB5-B412-E9CB1523A3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965359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2276933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1330485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2707823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67D58-98B3-4DFB-BFC4-55E3D3A16BAC}" type="datetimeFigureOut">
              <a:rPr lang="en-US" smtClean="0"/>
              <a:t>4/2/16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11870611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67D58-98B3-4DFB-BFC4-55E3D3A16BAC}" type="datetimeFigureOut">
              <a:rPr lang="en-US" smtClean="0"/>
              <a:t>4/2/16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493467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67D58-98B3-4DFB-BFC4-55E3D3A16BAC}" type="datetimeFigureOut">
              <a:rPr lang="en-US" smtClean="0"/>
              <a:t>4/2/16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289343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1210136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2844015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12808651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67D58-98B3-4DFB-BFC4-55E3D3A16BAC}" type="datetimeFigureOut">
              <a:rPr lang="en-US" smtClean="0"/>
              <a:t>4/2/16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277DD-664B-4BB5-B412-E9CB1523A32C}" type="slidenum">
              <a:rPr lang="en-US" smtClean="0"/>
              <a:t>‹#›</a:t>
            </a:fld>
            <a:endParaRPr lang="en-US"/>
          </a:p>
        </p:txBody>
      </p:sp>
    </p:spTree>
    <p:extLst>
      <p:ext uri="{BB962C8B-B14F-4D97-AF65-F5344CB8AC3E}">
        <p14:creationId xmlns:p14="http://schemas.microsoft.com/office/powerpoint/2010/main" val="59744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567D58-98B3-4DFB-BFC4-55E3D3A16BAC}" type="datetimeFigureOut">
              <a:rPr lang="en-US" smtClean="0"/>
              <a:t>4/2/16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67D58-98B3-4DFB-BFC4-55E3D3A16BAC}" type="datetimeFigureOut">
              <a:rPr lang="en-US" smtClean="0"/>
              <a:t>4/2/16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67D58-98B3-4DFB-BFC4-55E3D3A16BAC}" type="datetimeFigureOut">
              <a:rPr lang="en-US" smtClean="0"/>
              <a:t>4/2/16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E277DD-664B-4BB5-B412-E9CB1523A3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67D58-98B3-4DFB-BFC4-55E3D3A16BAC}" type="datetimeFigureOut">
              <a:rPr lang="en-US" smtClean="0"/>
              <a:t>4/2/16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277DD-664B-4BB5-B412-E9CB1523A3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567D58-98B3-4DFB-BFC4-55E3D3A16BAC}" type="datetimeFigureOut">
              <a:rPr lang="en-US" smtClean="0"/>
              <a:t>4/2/16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E277DD-664B-4BB5-B412-E9CB1523A3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567D58-98B3-4DFB-BFC4-55E3D3A16BAC}" type="datetimeFigureOut">
              <a:rPr lang="en-US" smtClean="0"/>
              <a:t>4/2/16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E277DD-664B-4BB5-B412-E9CB1523A3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67D58-98B3-4DFB-BFC4-55E3D3A16BAC}" type="datetimeFigureOut">
              <a:rPr lang="en-US" smtClean="0"/>
              <a:t>4/2/16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277DD-664B-4BB5-B412-E9CB1523A32C}" type="slidenum">
              <a:rPr lang="en-US" smtClean="0"/>
              <a:t>‹#›</a:t>
            </a:fld>
            <a:endParaRPr lang="en-US"/>
          </a:p>
        </p:txBody>
      </p:sp>
    </p:spTree>
    <p:extLst>
      <p:ext uri="{BB962C8B-B14F-4D97-AF65-F5344CB8AC3E}">
        <p14:creationId xmlns:p14="http://schemas.microsoft.com/office/powerpoint/2010/main" val="25376320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4.xml"/><Relationship Id="rId2"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chart" Target="../charts/char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 Id="rId3" Type="http://schemas.openxmlformats.org/officeDocument/2006/relationships/chart" Target="../charts/char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4.xml"/><Relationship Id="rId2"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4.xml"/><Relationship Id="rId2" Type="http://schemas.openxmlformats.org/officeDocument/2006/relationships/diagramData" Target="../diagrams/data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4.xml"/><Relationship Id="rId2" Type="http://schemas.openxmlformats.org/officeDocument/2006/relationships/diagramData" Target="../diagrams/data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 Lost Me</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Young Adult Retention</a:t>
            </a:r>
          </a:p>
          <a:p>
            <a:r>
              <a:rPr lang="en-US" dirty="0" smtClean="0"/>
              <a:t>Pastor Jason C. North Sr.</a:t>
            </a:r>
            <a:endParaRPr lang="en-US" dirty="0"/>
          </a:p>
        </p:txBody>
      </p:sp>
    </p:spTree>
    <p:extLst>
      <p:ext uri="{BB962C8B-B14F-4D97-AF65-F5344CB8AC3E}">
        <p14:creationId xmlns:p14="http://schemas.microsoft.com/office/powerpoint/2010/main" val="2528549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Generational Differences</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Access: </a:t>
            </a:r>
            <a:endParaRPr lang="en-US" sz="3200" dirty="0" smtClean="0"/>
          </a:p>
          <a:p>
            <a:pPr marL="0" indent="0" algn="ctr">
              <a:buNone/>
            </a:pPr>
            <a:r>
              <a:rPr lang="en-US" sz="3200" b="0" dirty="0" smtClean="0"/>
              <a:t>New </a:t>
            </a:r>
            <a:r>
              <a:rPr lang="en-US" sz="3200" b="0" dirty="0"/>
              <a:t>technologies and digital tools provide unprecedented access </a:t>
            </a:r>
            <a:r>
              <a:rPr lang="en-US" sz="3200" b="0" dirty="0" smtClean="0"/>
              <a:t>to information</a:t>
            </a:r>
            <a:r>
              <a:rPr lang="en-US" sz="3200" b="0" dirty="0"/>
              <a:t>, analysis, opinions, relationships, and worldviews.</a:t>
            </a:r>
          </a:p>
        </p:txBody>
      </p:sp>
    </p:spTree>
    <p:extLst>
      <p:ext uri="{BB962C8B-B14F-4D97-AF65-F5344CB8AC3E}">
        <p14:creationId xmlns:p14="http://schemas.microsoft.com/office/powerpoint/2010/main" val="797910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Generational Differences</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Alienation</a:t>
            </a:r>
          </a:p>
          <a:p>
            <a:pPr marL="0" indent="0" algn="ctr">
              <a:buNone/>
            </a:pPr>
            <a:r>
              <a:rPr lang="en-US" sz="3200" b="0" dirty="0" smtClean="0"/>
              <a:t>Unprecedented </a:t>
            </a:r>
            <a:r>
              <a:rPr lang="en-US" sz="3200" b="0" dirty="0"/>
              <a:t>levels of disconnection from relationships and institutions.</a:t>
            </a:r>
          </a:p>
        </p:txBody>
      </p:sp>
    </p:spTree>
    <p:extLst>
      <p:ext uri="{BB962C8B-B14F-4D97-AF65-F5344CB8AC3E}">
        <p14:creationId xmlns:p14="http://schemas.microsoft.com/office/powerpoint/2010/main" val="3776620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Generational Differences</a:t>
            </a:r>
            <a:endParaRPr lang="en-US" dirty="0"/>
          </a:p>
        </p:txBody>
      </p:sp>
      <p:sp>
        <p:nvSpPr>
          <p:cNvPr id="3" name="Content Placeholder 2"/>
          <p:cNvSpPr>
            <a:spLocks noGrp="1"/>
          </p:cNvSpPr>
          <p:nvPr>
            <p:ph idx="1"/>
          </p:nvPr>
        </p:nvSpPr>
        <p:spPr/>
        <p:txBody>
          <a:bodyPr/>
          <a:lstStyle/>
          <a:p>
            <a:pPr marL="0" indent="0" algn="ctr">
              <a:buNone/>
            </a:pPr>
            <a:r>
              <a:rPr lang="en-US" sz="4400" b="1" dirty="0" smtClean="0"/>
              <a:t>Authority</a:t>
            </a:r>
          </a:p>
          <a:p>
            <a:pPr marL="0" indent="0" algn="ctr">
              <a:buNone/>
            </a:pPr>
            <a:r>
              <a:rPr lang="en-US" sz="3200" b="0" dirty="0" smtClean="0"/>
              <a:t> </a:t>
            </a:r>
            <a:r>
              <a:rPr lang="en-US" sz="3200" b="0" dirty="0"/>
              <a:t>New questions about who and what to believe and why</a:t>
            </a:r>
            <a:r>
              <a:rPr lang="en-US" sz="3200" b="0" dirty="0" smtClean="0"/>
              <a:t>.</a:t>
            </a:r>
            <a:endParaRPr lang="en-US" sz="3200" b="0" dirty="0"/>
          </a:p>
        </p:txBody>
      </p:sp>
    </p:spTree>
    <p:extLst>
      <p:ext uri="{BB962C8B-B14F-4D97-AF65-F5344CB8AC3E}">
        <p14:creationId xmlns:p14="http://schemas.microsoft.com/office/powerpoint/2010/main" val="284972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304800"/>
            <a:ext cx="8839200" cy="7316788"/>
          </a:xfrm>
          <a:noFill/>
        </p:spPr>
      </p:pic>
    </p:spTree>
    <p:extLst>
      <p:ext uri="{BB962C8B-B14F-4D97-AF65-F5344CB8AC3E}">
        <p14:creationId xmlns:p14="http://schemas.microsoft.com/office/powerpoint/2010/main" val="79889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4" y="0"/>
            <a:ext cx="8397552" cy="6858000"/>
          </a:xfrm>
          <a:prstGeom prst="rect">
            <a:avLst/>
          </a:prstGeom>
        </p:spPr>
      </p:pic>
    </p:spTree>
    <p:extLst>
      <p:ext uri="{BB962C8B-B14F-4D97-AF65-F5344CB8AC3E}">
        <p14:creationId xmlns:p14="http://schemas.microsoft.com/office/powerpoint/2010/main" val="1857117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6092"/>
            <a:ext cx="7162800" cy="6914092"/>
          </a:xfrm>
          <a:prstGeom prst="rect">
            <a:avLst/>
          </a:prstGeom>
        </p:spPr>
      </p:pic>
    </p:spTree>
    <p:extLst>
      <p:ext uri="{BB962C8B-B14F-4D97-AF65-F5344CB8AC3E}">
        <p14:creationId xmlns:p14="http://schemas.microsoft.com/office/powerpoint/2010/main" val="2591076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rmAutofit/>
          </a:bodyPr>
          <a:lstStyle/>
          <a:p>
            <a:r>
              <a:rPr lang="en-US" b="1" dirty="0"/>
              <a:t>Reason #1 – Churches seem overprotective.</a:t>
            </a:r>
            <a:r>
              <a:rPr lang="en-US" dirty="0"/>
              <a:t/>
            </a:r>
            <a:br>
              <a:rPr lang="en-US" dirty="0"/>
            </a:br>
            <a:r>
              <a:rPr lang="en-US" dirty="0"/>
              <a:t>A few of the defining characteristics of today's teens and young adults are their unprecedented access to ideas and worldviews as well as their prodigious consumption of popular culture. As Christians, they express the desire for their faith in Christ to connect to the world they live in. However, much of their experience of Christianity feels stifling, fear-based and risk-averse. One-quarter of 18- to 29-year-olds said “Christians demonize everything outside of the church” (23% indicated this “completely” or “mostly” describes their experience). Other perceptions in this category include “church ignoring the problems of the real world” (22%) and “my church is too concerned that movies, music, and video games are harmful” (18%).</a:t>
            </a:r>
          </a:p>
        </p:txBody>
      </p:sp>
    </p:spTree>
    <p:extLst>
      <p:ext uri="{BB962C8B-B14F-4D97-AF65-F5344CB8AC3E}">
        <p14:creationId xmlns:p14="http://schemas.microsoft.com/office/powerpoint/2010/main" val="1961705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rmAutofit/>
          </a:bodyPr>
          <a:lstStyle/>
          <a:p>
            <a:r>
              <a:rPr lang="en-US" b="1" dirty="0"/>
              <a:t>Reason #2 – Teens’ and </a:t>
            </a:r>
            <a:r>
              <a:rPr lang="en-US" b="1" dirty="0" err="1"/>
              <a:t>twentysomethings</a:t>
            </a:r>
            <a:r>
              <a:rPr lang="en-US" b="1" dirty="0"/>
              <a:t>’ experience of Christianity is shallow.</a:t>
            </a:r>
            <a:r>
              <a:rPr lang="en-US" dirty="0"/>
              <a:t/>
            </a:r>
            <a:br>
              <a:rPr lang="en-US" dirty="0"/>
            </a:br>
            <a:r>
              <a:rPr lang="en-US" dirty="0"/>
              <a:t>A second reason that young people depart church as young adults is that something is lacking in their experience of church. One-third said “church is boring” (31%). One-quarter of these young adults said that “faith is not relevant to my career or interests” (24%) or that “the Bible is not taught clearly or often enough” (23%). Sadly, one-fifth of these young adults who attended a church as a teenager said that “God seems missing from my experience of church” (20%)</a:t>
            </a:r>
          </a:p>
        </p:txBody>
      </p:sp>
    </p:spTree>
    <p:extLst>
      <p:ext uri="{BB962C8B-B14F-4D97-AF65-F5344CB8AC3E}">
        <p14:creationId xmlns:p14="http://schemas.microsoft.com/office/powerpoint/2010/main" val="1736339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Autofit/>
          </a:bodyPr>
          <a:lstStyle/>
          <a:p>
            <a:r>
              <a:rPr lang="en-US" sz="2200" b="1" dirty="0"/>
              <a:t>Reason #3 – Churches come across as antagonistic to science.</a:t>
            </a:r>
            <a:r>
              <a:rPr lang="en-US" sz="2200" dirty="0"/>
              <a:t/>
            </a:r>
            <a:br>
              <a:rPr lang="en-US" sz="2200" dirty="0"/>
            </a:br>
            <a:r>
              <a:rPr lang="en-US" sz="2200" dirty="0"/>
              <a:t>One of the reasons young adults feel disconnected from church or from faith is the tension they feel between Christianity and science. The most common of the perceptions in this arena is “Christians are too confident they know all the answers” (35%). Three out of ten young adults with a Christian background feel that “churches are out of step with the scientific world we live in” (29%). Another one-quarter embrace the perception that “Christianity is anti-science” (25%). And nearly the same proportion (23%) said they have “been turned off by the creation-versus-evolution debate.” Furthermore, the research shows that many science-minded young Christians are struggling to find ways of staying faithful to their beliefs and to their professional calling in science-related industries.</a:t>
            </a:r>
          </a:p>
        </p:txBody>
      </p:sp>
    </p:spTree>
    <p:extLst>
      <p:ext uri="{BB962C8B-B14F-4D97-AF65-F5344CB8AC3E}">
        <p14:creationId xmlns:p14="http://schemas.microsoft.com/office/powerpoint/2010/main" val="3534948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Autofit/>
          </a:bodyPr>
          <a:lstStyle/>
          <a:p>
            <a:r>
              <a:rPr lang="en-US" sz="2000" b="1" dirty="0"/>
              <a:t>Reason #4 – Young Christians’ church experiences related to sexuality are often simplistic, </a:t>
            </a:r>
            <a:r>
              <a:rPr lang="en-US" sz="2000" b="1" dirty="0" smtClean="0"/>
              <a:t>judgmental (Repressive).</a:t>
            </a:r>
            <a:r>
              <a:rPr lang="en-US" sz="2000" dirty="0"/>
              <a:t/>
            </a:r>
            <a:br>
              <a:rPr lang="en-US" sz="2000" dirty="0"/>
            </a:br>
            <a:r>
              <a:rPr lang="en-US" sz="2000" dirty="0"/>
              <a:t>With unfettered access to digital pornography and immersed in a culture that values hyper-sexuality over wholeness, teen and </a:t>
            </a:r>
            <a:r>
              <a:rPr lang="en-US" sz="2000" dirty="0" err="1"/>
              <a:t>twentysometing</a:t>
            </a:r>
            <a:r>
              <a:rPr lang="en-US" sz="2000" dirty="0"/>
              <a:t> Christians are struggling with how to live meaningful lives in terms of sex and sexuality. One of the significant tensions for many young believers is how to live up to the church's expectations of chastity and sexual purity in this culture, especially as the age of first marriage is now commonly delayed to the late twenties. Research indicates that most young Christians are as sexually active as their non-Christian peers, even though they are more conservative in their attitudes about sexuality. One-sixth of young Christians (17%) said they “have made mistakes and feel judged in church because of them.” The issue of sexuality is particularly salient among 18- to 29-year-old Catholics, among whom two out of five (40%) said the church’s “teachings on sexuality and birth control are out of date.”</a:t>
            </a:r>
          </a:p>
        </p:txBody>
      </p:sp>
    </p:spTree>
    <p:extLst>
      <p:ext uri="{BB962C8B-B14F-4D97-AF65-F5344CB8AC3E}">
        <p14:creationId xmlns:p14="http://schemas.microsoft.com/office/powerpoint/2010/main" val="2189346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Does Young Adult Retention Matter?</a:t>
            </a:r>
            <a:endParaRPr lang="en-US" dirty="0"/>
          </a:p>
        </p:txBody>
      </p:sp>
      <p:sp>
        <p:nvSpPr>
          <p:cNvPr id="3" name="Content Placeholder 2"/>
          <p:cNvSpPr>
            <a:spLocks noGrp="1"/>
          </p:cNvSpPr>
          <p:nvPr>
            <p:ph idx="1"/>
          </p:nvPr>
        </p:nvSpPr>
        <p:spPr/>
        <p:txBody>
          <a:bodyPr>
            <a:noAutofit/>
          </a:bodyPr>
          <a:lstStyle/>
          <a:p>
            <a:r>
              <a:rPr lang="en-US" sz="3200" dirty="0"/>
              <a:t>Roger Dudley of the Institute of Church Ministry at Andrews University states that "It seems reasonable to believe that at least 40 to 50 percent of Seventh-day Adventist teenagers in North America are essentially leaving the church by their middle 20s. This figure may well be higher</a:t>
            </a:r>
            <a:r>
              <a:rPr lang="en-US" sz="3200" dirty="0" smtClean="0"/>
              <a:t>."</a:t>
            </a:r>
            <a:endParaRPr lang="en-US" sz="3200" dirty="0"/>
          </a:p>
        </p:txBody>
      </p:sp>
    </p:spTree>
    <p:extLst>
      <p:ext uri="{BB962C8B-B14F-4D97-AF65-F5344CB8AC3E}">
        <p14:creationId xmlns:p14="http://schemas.microsoft.com/office/powerpoint/2010/main" val="932717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Autofit/>
          </a:bodyPr>
          <a:lstStyle/>
          <a:p>
            <a:r>
              <a:rPr lang="en-US" sz="2000" b="1" dirty="0"/>
              <a:t>Reason #5 – They wrestle with the exclusive nature of Christianity.</a:t>
            </a:r>
            <a:r>
              <a:rPr lang="en-US" sz="2000" dirty="0"/>
              <a:t/>
            </a:r>
            <a:br>
              <a:rPr lang="en-US" sz="2000" dirty="0"/>
            </a:br>
            <a:r>
              <a:rPr lang="en-US" sz="2000" dirty="0"/>
              <a:t>Younger Americans have been shaped by a culture that esteems open-mindedness, tolerance and acceptance. Today’s youth and young adults also are the most eclectic generation in American history in terms of race, ethnicity, sexuality, religion, technological tools and sources of authority. Most young adults want to find areas of common ground with each other, sometimes even if that means glossing over real differences. Three out of ten young Christians (29%) said “churches are afraid of the beliefs of other faiths” and an identical proportion felt they are “forced to choose between my faith and my friends.” One-fifth of young adults with a Christian background said “church is like a country club, only for insiders” (22%).</a:t>
            </a:r>
          </a:p>
        </p:txBody>
      </p:sp>
    </p:spTree>
    <p:extLst>
      <p:ext uri="{BB962C8B-B14F-4D97-AF65-F5344CB8AC3E}">
        <p14:creationId xmlns:p14="http://schemas.microsoft.com/office/powerpoint/2010/main" val="727684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Young Adults Leave Church?</a:t>
            </a:r>
            <a:endParaRPr lang="en-US" dirty="0"/>
          </a:p>
        </p:txBody>
      </p:sp>
      <p:sp>
        <p:nvSpPr>
          <p:cNvPr id="3" name="Content Placeholder 2"/>
          <p:cNvSpPr>
            <a:spLocks noGrp="1"/>
          </p:cNvSpPr>
          <p:nvPr>
            <p:ph idx="1"/>
          </p:nvPr>
        </p:nvSpPr>
        <p:spPr/>
        <p:txBody>
          <a:bodyPr>
            <a:noAutofit/>
          </a:bodyPr>
          <a:lstStyle/>
          <a:p>
            <a:r>
              <a:rPr lang="en-US" sz="2000" b="1" dirty="0"/>
              <a:t>Reason #6 – The church feels unfriendly to those who doubt.</a:t>
            </a:r>
            <a:r>
              <a:rPr lang="en-US" sz="2000" dirty="0"/>
              <a:t/>
            </a:r>
            <a:br>
              <a:rPr lang="en-US" sz="2000" dirty="0"/>
            </a:br>
            <a:r>
              <a:rPr lang="en-US" sz="2000" dirty="0"/>
              <a:t>Young adults with Christian experience say the church is not a place that allows them to express doubts. They do not feel safe admitting that sometimes Christianity does not make sense. In addition, many feel that the church’s response to doubt is trivial. Some of the perceptions in this regard include not being able “to ask my most pressing life questions in church” (36%) and having “significant intellectual doubts about my faith” (23%). In a related theme of how churches struggle to help young adults who feel marginalized, about one out of every six young adults with a Christian background said their faith “does not help with depression or other emotional problems” they experience (18%).</a:t>
            </a:r>
          </a:p>
        </p:txBody>
      </p:sp>
    </p:spTree>
    <p:extLst>
      <p:ext uri="{BB962C8B-B14F-4D97-AF65-F5344CB8AC3E}">
        <p14:creationId xmlns:p14="http://schemas.microsoft.com/office/powerpoint/2010/main" val="574120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Christian Millennials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361314"/>
              </p:ext>
            </p:extLst>
          </p:nvPr>
        </p:nvGraphicFramePr>
        <p:xfrm>
          <a:off x="685800" y="990600"/>
          <a:ext cx="7772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647294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7567537"/>
              </p:ext>
            </p:extLst>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2909024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Attitudes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424284"/>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2346752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Attitudes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877386"/>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588045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Behaviors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4696063"/>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337802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Beliefs</a:t>
            </a:r>
            <a:endParaRPr lang="en-US"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graphicFrame>
        <p:nvGraphicFramePr>
          <p:cNvPr id="5" name="Chart 4"/>
          <p:cNvGraphicFramePr/>
          <p:nvPr>
            <p:extLst>
              <p:ext uri="{D42A27DB-BD31-4B8C-83A1-F6EECF244321}">
                <p14:modId xmlns:p14="http://schemas.microsoft.com/office/powerpoint/2010/main" val="1795669915"/>
              </p:ext>
            </p:extLst>
          </p:nvPr>
        </p:nvGraphicFramePr>
        <p:xfrm>
          <a:off x="990600" y="838200"/>
          <a:ext cx="73914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8368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Lifestyle</a:t>
            </a:r>
            <a:endParaRPr lang="en-US"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graphicFrame>
        <p:nvGraphicFramePr>
          <p:cNvPr id="5" name="Chart 4"/>
          <p:cNvGraphicFramePr/>
          <p:nvPr>
            <p:extLst>
              <p:ext uri="{D42A27DB-BD31-4B8C-83A1-F6EECF244321}">
                <p14:modId xmlns:p14="http://schemas.microsoft.com/office/powerpoint/2010/main" val="2548860805"/>
              </p:ext>
            </p:extLst>
          </p:nvPr>
        </p:nvGraphicFramePr>
        <p:xfrm>
          <a:off x="609600" y="1066800"/>
          <a:ext cx="7772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1340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Lifestyle</a:t>
            </a:r>
            <a:endParaRPr lang="en-US"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graphicFrame>
        <p:nvGraphicFramePr>
          <p:cNvPr id="5" name="Chart 4"/>
          <p:cNvGraphicFramePr/>
          <p:nvPr>
            <p:extLst>
              <p:ext uri="{D42A27DB-BD31-4B8C-83A1-F6EECF244321}">
                <p14:modId xmlns:p14="http://schemas.microsoft.com/office/powerpoint/2010/main" val="3959309143"/>
              </p:ext>
            </p:extLst>
          </p:nvPr>
        </p:nvGraphicFramePr>
        <p:xfrm>
          <a:off x="609600" y="1066800"/>
          <a:ext cx="7772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6282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Does Young Adult Retention Matter?</a:t>
            </a:r>
            <a:endParaRPr lang="en-US" dirty="0"/>
          </a:p>
        </p:txBody>
      </p:sp>
      <p:sp>
        <p:nvSpPr>
          <p:cNvPr id="3" name="Content Placeholder 2"/>
          <p:cNvSpPr>
            <a:spLocks noGrp="1"/>
          </p:cNvSpPr>
          <p:nvPr>
            <p:ph idx="1"/>
          </p:nvPr>
        </p:nvSpPr>
        <p:spPr/>
        <p:txBody>
          <a:bodyPr>
            <a:normAutofit/>
          </a:bodyPr>
          <a:lstStyle/>
          <a:p>
            <a:r>
              <a:rPr lang="en-US" sz="3200" dirty="0" smtClean="0"/>
              <a:t> Dudley explains that "this is a hemorrhage of epic proportions…the decline in membership of many mainline Protestant churches has been shown to be largely traceable to the shortage of young adults in the congregations." </a:t>
            </a:r>
            <a:endParaRPr lang="en-US" sz="3200" dirty="0"/>
          </a:p>
        </p:txBody>
      </p:sp>
    </p:spTree>
    <p:extLst>
      <p:ext uri="{BB962C8B-B14F-4D97-AF65-F5344CB8AC3E}">
        <p14:creationId xmlns:p14="http://schemas.microsoft.com/office/powerpoint/2010/main" val="3027942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Engaged v. Unengaged: Lifestyle</a:t>
            </a:r>
            <a:endParaRPr lang="en-US"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graphicFrame>
        <p:nvGraphicFramePr>
          <p:cNvPr id="5" name="Chart 4"/>
          <p:cNvGraphicFramePr/>
          <p:nvPr>
            <p:extLst>
              <p:ext uri="{D42A27DB-BD31-4B8C-83A1-F6EECF244321}">
                <p14:modId xmlns:p14="http://schemas.microsoft.com/office/powerpoint/2010/main" val="56336529"/>
              </p:ext>
            </p:extLst>
          </p:nvPr>
        </p:nvGraphicFramePr>
        <p:xfrm>
          <a:off x="609600" y="1066800"/>
          <a:ext cx="7772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19917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What’s Next?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61958968"/>
              </p:ext>
            </p:extLst>
          </p:nvPr>
        </p:nvGraphicFramePr>
        <p:xfrm>
          <a:off x="152400" y="76200"/>
          <a:ext cx="6324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
        <p:nvSpPr>
          <p:cNvPr id="4" name="TextBox 3"/>
          <p:cNvSpPr txBox="1"/>
          <p:nvPr/>
        </p:nvSpPr>
        <p:spPr>
          <a:xfrm>
            <a:off x="152400" y="3429000"/>
            <a:ext cx="8382000" cy="2062103"/>
          </a:xfrm>
          <a:prstGeom prst="rect">
            <a:avLst/>
          </a:prstGeom>
          <a:noFill/>
        </p:spPr>
        <p:txBody>
          <a:bodyPr wrap="square" rtlCol="0">
            <a:spAutoFit/>
          </a:bodyPr>
          <a:lstStyle/>
          <a:p>
            <a:r>
              <a:rPr lang="en-US" sz="1600" dirty="0" smtClean="0"/>
              <a:t>Bianca</a:t>
            </a:r>
            <a:r>
              <a:rPr lang="en-US" sz="1600" dirty="0"/>
              <a:t> </a:t>
            </a:r>
            <a:r>
              <a:rPr lang="en-US" sz="1600" dirty="0" smtClean="0"/>
              <a:t> |</a:t>
            </a:r>
            <a:r>
              <a:rPr lang="en-US" sz="1600" i="1" dirty="0" smtClean="0"/>
              <a:t>  I </a:t>
            </a:r>
            <a:r>
              <a:rPr lang="en-US" sz="1600" i="1" dirty="0"/>
              <a:t>love my home </a:t>
            </a:r>
            <a:r>
              <a:rPr lang="en-US" sz="1600" i="1" dirty="0" smtClean="0"/>
              <a:t>church…. </a:t>
            </a:r>
            <a:r>
              <a:rPr lang="en-US" sz="1600" i="1" dirty="0"/>
              <a:t>Our older members are VERY supportive of our youth</a:t>
            </a:r>
            <a:r>
              <a:rPr lang="en-US" sz="1600" i="1" dirty="0" smtClean="0"/>
              <a:t>.</a:t>
            </a:r>
          </a:p>
          <a:p>
            <a:r>
              <a:rPr lang="en-US" sz="1600" dirty="0" smtClean="0"/>
              <a:t> </a:t>
            </a:r>
            <a:endParaRPr lang="en-US" sz="1600" dirty="0"/>
          </a:p>
          <a:p>
            <a:r>
              <a:rPr lang="en-US" sz="1600" dirty="0" smtClean="0"/>
              <a:t>Laura |  </a:t>
            </a:r>
            <a:r>
              <a:rPr lang="en-US" sz="1600" i="1" dirty="0" smtClean="0"/>
              <a:t>When </a:t>
            </a:r>
            <a:r>
              <a:rPr lang="en-US" sz="1600" i="1" dirty="0"/>
              <a:t>I was younger and we started putting on Christmas plays, there were a group of elderly women who would travel to Florida every year for winter, and they would </a:t>
            </a:r>
            <a:r>
              <a:rPr lang="en-US" sz="1600" i="1" dirty="0" smtClean="0"/>
              <a:t>stay…long </a:t>
            </a:r>
            <a:r>
              <a:rPr lang="en-US" sz="1600" i="1" dirty="0"/>
              <a:t>enough to see the play. </a:t>
            </a:r>
            <a:endParaRPr lang="en-US" sz="1600" i="1" dirty="0" smtClean="0"/>
          </a:p>
          <a:p>
            <a:endParaRPr lang="en-US" sz="1600" dirty="0"/>
          </a:p>
          <a:p>
            <a:r>
              <a:rPr lang="en-US" sz="1600" dirty="0" err="1" smtClean="0"/>
              <a:t>Seka</a:t>
            </a:r>
            <a:r>
              <a:rPr lang="en-US" sz="1600" i="1" dirty="0"/>
              <a:t> </a:t>
            </a:r>
            <a:r>
              <a:rPr lang="en-US" sz="1600" dirty="0" smtClean="0"/>
              <a:t> |  </a:t>
            </a:r>
            <a:r>
              <a:rPr lang="en-US" sz="1600" i="1" dirty="0" smtClean="0"/>
              <a:t>I </a:t>
            </a:r>
            <a:r>
              <a:rPr lang="en-US" sz="1600" i="1" dirty="0"/>
              <a:t>think it is key for there to be support between the younger and older members. It has to be BOTH WAYS because we all need support. </a:t>
            </a:r>
          </a:p>
        </p:txBody>
      </p:sp>
    </p:spTree>
    <p:extLst>
      <p:ext uri="{BB962C8B-B14F-4D97-AF65-F5344CB8AC3E}">
        <p14:creationId xmlns:p14="http://schemas.microsoft.com/office/powerpoint/2010/main" val="1107716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What’s Next?</a:t>
            </a:r>
            <a:endParaRPr lang="en-US"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graphicFrame>
        <p:nvGraphicFramePr>
          <p:cNvPr id="5" name="Diagram 4"/>
          <p:cNvGraphicFramePr/>
          <p:nvPr>
            <p:extLst>
              <p:ext uri="{D42A27DB-BD31-4B8C-83A1-F6EECF244321}">
                <p14:modId xmlns:p14="http://schemas.microsoft.com/office/powerpoint/2010/main" val="3979187830"/>
              </p:ext>
            </p:extLst>
          </p:nvPr>
        </p:nvGraphicFramePr>
        <p:xfrm>
          <a:off x="152400" y="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6200" y="3276600"/>
            <a:ext cx="8991600" cy="3539430"/>
          </a:xfrm>
          <a:prstGeom prst="rect">
            <a:avLst/>
          </a:prstGeom>
          <a:noFill/>
        </p:spPr>
        <p:txBody>
          <a:bodyPr wrap="square" rtlCol="0">
            <a:spAutoFit/>
          </a:bodyPr>
          <a:lstStyle/>
          <a:p>
            <a:r>
              <a:rPr lang="en-US" sz="1600" dirty="0" smtClean="0"/>
              <a:t>Elaine</a:t>
            </a:r>
            <a:r>
              <a:rPr lang="en-US" sz="1600" dirty="0"/>
              <a:t> </a:t>
            </a:r>
            <a:r>
              <a:rPr lang="en-US" sz="1600" dirty="0" smtClean="0"/>
              <a:t> |  </a:t>
            </a:r>
            <a:r>
              <a:rPr lang="en-US" sz="1600" i="1" dirty="0" smtClean="0"/>
              <a:t>I </a:t>
            </a:r>
            <a:r>
              <a:rPr lang="en-US" sz="1600" i="1" dirty="0"/>
              <a:t>almost died when I was young due to an </a:t>
            </a:r>
            <a:r>
              <a:rPr lang="en-US" sz="1600" i="1" dirty="0" smtClean="0"/>
              <a:t>infection. I </a:t>
            </a:r>
            <a:r>
              <a:rPr lang="en-US" sz="1600" i="1" dirty="0"/>
              <a:t>remember waking up in the middle of the night and hearing my dad cry as he whispered prayers into my </a:t>
            </a:r>
            <a:r>
              <a:rPr lang="en-US" sz="1600" i="1" dirty="0" smtClean="0"/>
              <a:t>ear…. I </a:t>
            </a:r>
            <a:r>
              <a:rPr lang="en-US" sz="1600" i="1" dirty="0"/>
              <a:t>also remember the doctors telling my parents that they didn't understand what happened, but I that I was healed</a:t>
            </a:r>
            <a:r>
              <a:rPr lang="en-US" sz="1600" dirty="0"/>
              <a:t>. </a:t>
            </a:r>
            <a:endParaRPr lang="en-US" sz="1600" dirty="0" smtClean="0"/>
          </a:p>
          <a:p>
            <a:endParaRPr lang="en-US" sz="1600" i="1" dirty="0"/>
          </a:p>
          <a:p>
            <a:r>
              <a:rPr lang="en-US" sz="1600" dirty="0" smtClean="0"/>
              <a:t>Bianca  |  </a:t>
            </a:r>
            <a:r>
              <a:rPr lang="en-US" sz="1600" i="1" dirty="0" smtClean="0"/>
              <a:t>Time </a:t>
            </a:r>
            <a:r>
              <a:rPr lang="en-US" sz="1600" i="1" dirty="0"/>
              <a:t>passed and </a:t>
            </a:r>
            <a:r>
              <a:rPr lang="en-US" sz="1600" i="1" dirty="0" smtClean="0"/>
              <a:t>[my cousin] was </a:t>
            </a:r>
            <a:r>
              <a:rPr lang="en-US" sz="1600" i="1" dirty="0"/>
              <a:t>able </a:t>
            </a:r>
            <a:r>
              <a:rPr lang="en-US" sz="1600" i="1" dirty="0" smtClean="0"/>
              <a:t>to come </a:t>
            </a:r>
            <a:r>
              <a:rPr lang="en-US" sz="1600" i="1" dirty="0"/>
              <a:t>back to church even more pumped than before. She would give her testimonies at youth rallies and encouraged </a:t>
            </a:r>
            <a:r>
              <a:rPr lang="en-US" sz="1600" i="1" dirty="0" smtClean="0"/>
              <a:t>others…I </a:t>
            </a:r>
            <a:r>
              <a:rPr lang="en-US" sz="1600" i="1" dirty="0"/>
              <a:t>was on the sidelines </a:t>
            </a:r>
            <a:r>
              <a:rPr lang="en-US" sz="1600" i="1" dirty="0" smtClean="0"/>
              <a:t>observing</a:t>
            </a:r>
            <a:r>
              <a:rPr lang="en-US" sz="1600" dirty="0" smtClean="0"/>
              <a:t>.</a:t>
            </a:r>
          </a:p>
          <a:p>
            <a:endParaRPr lang="en-US" sz="1600" dirty="0" smtClean="0"/>
          </a:p>
          <a:p>
            <a:r>
              <a:rPr lang="en-US" sz="1600" dirty="0" smtClean="0"/>
              <a:t>Jonathan</a:t>
            </a:r>
            <a:r>
              <a:rPr lang="en-US" sz="1600" dirty="0"/>
              <a:t> </a:t>
            </a:r>
            <a:r>
              <a:rPr lang="en-US" sz="1600" dirty="0" smtClean="0"/>
              <a:t> |  </a:t>
            </a:r>
            <a:r>
              <a:rPr lang="en-US" sz="1600" i="1" dirty="0" smtClean="0"/>
              <a:t>God </a:t>
            </a:r>
            <a:r>
              <a:rPr lang="en-US" sz="1600" i="1" dirty="0"/>
              <a:t>spoke to me in such an amazing way that night. I was standing in the sand, out of reach of the encroaching water, looking up at the stars and talking with God. I asked Him a question, and that if His answer was "yes," that I would know without a </a:t>
            </a:r>
            <a:r>
              <a:rPr lang="en-US" sz="1600" i="1" dirty="0" smtClean="0"/>
              <a:t>doubt. </a:t>
            </a:r>
            <a:r>
              <a:rPr lang="en-US" sz="1600" i="1" dirty="0"/>
              <a:t>As soon add I said that, the water touched and went passed my </a:t>
            </a:r>
            <a:r>
              <a:rPr lang="en-US" sz="1600" i="1" dirty="0" smtClean="0"/>
              <a:t>feet. This </a:t>
            </a:r>
            <a:r>
              <a:rPr lang="en-US" sz="1600" i="1" dirty="0"/>
              <a:t>was a big moment in my </a:t>
            </a:r>
            <a:r>
              <a:rPr lang="en-US" sz="1600" i="1" dirty="0" smtClean="0"/>
              <a:t>life.</a:t>
            </a:r>
            <a:endParaRPr lang="en-US" sz="1600" i="1" dirty="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2048174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What’s Next?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6840319"/>
              </p:ext>
            </p:extLst>
          </p:nvPr>
        </p:nvGraphicFramePr>
        <p:xfrm>
          <a:off x="152400" y="609601"/>
          <a:ext cx="6324600" cy="2971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
        <p:nvSpPr>
          <p:cNvPr id="6" name="TextBox 5"/>
          <p:cNvSpPr txBox="1"/>
          <p:nvPr/>
        </p:nvSpPr>
        <p:spPr>
          <a:xfrm>
            <a:off x="76200" y="3276600"/>
            <a:ext cx="8991600" cy="2554545"/>
          </a:xfrm>
          <a:prstGeom prst="rect">
            <a:avLst/>
          </a:prstGeom>
          <a:noFill/>
        </p:spPr>
        <p:txBody>
          <a:bodyPr wrap="square" rtlCol="0">
            <a:spAutoFit/>
          </a:bodyPr>
          <a:lstStyle/>
          <a:p>
            <a:r>
              <a:rPr lang="en-US" sz="1600" dirty="0" err="1" smtClean="0"/>
              <a:t>Effy</a:t>
            </a:r>
            <a:r>
              <a:rPr lang="en-US" sz="1600" dirty="0"/>
              <a:t> </a:t>
            </a:r>
            <a:r>
              <a:rPr lang="en-US" sz="1600" dirty="0" smtClean="0"/>
              <a:t> |  O</a:t>
            </a:r>
            <a:r>
              <a:rPr lang="en-US" sz="1600" i="1" dirty="0" smtClean="0"/>
              <a:t>ne </a:t>
            </a:r>
            <a:r>
              <a:rPr lang="en-US" sz="1600" i="1" dirty="0"/>
              <a:t>thing I've appreciated about going to </a:t>
            </a:r>
            <a:r>
              <a:rPr lang="en-US" sz="1600" i="1" dirty="0" smtClean="0"/>
              <a:t>church </a:t>
            </a:r>
            <a:r>
              <a:rPr lang="en-US" sz="1600" i="1" dirty="0"/>
              <a:t>is the sense of </a:t>
            </a:r>
            <a:r>
              <a:rPr lang="en-US" sz="1600" i="1" dirty="0" smtClean="0"/>
              <a:t>camaraderie.</a:t>
            </a:r>
            <a:r>
              <a:rPr lang="en-US" sz="1600" i="1" dirty="0"/>
              <a:t>  It's nice to feel accepted and to belong.  Not having to explain why you can't participate in an activity or why you don't eat certain foods is really </a:t>
            </a:r>
            <a:r>
              <a:rPr lang="en-US" sz="1600" i="1" dirty="0" smtClean="0"/>
              <a:t>liberating.</a:t>
            </a:r>
          </a:p>
          <a:p>
            <a:endParaRPr lang="en-US" sz="1600" dirty="0"/>
          </a:p>
          <a:p>
            <a:r>
              <a:rPr lang="en-US" sz="1600" dirty="0" err="1" smtClean="0"/>
              <a:t>Kecia</a:t>
            </a:r>
            <a:r>
              <a:rPr lang="en-US" sz="1600" dirty="0" smtClean="0"/>
              <a:t>  |</a:t>
            </a:r>
            <a:r>
              <a:rPr lang="en-US" sz="1600" i="1" dirty="0" smtClean="0"/>
              <a:t>  In </a:t>
            </a:r>
            <a:r>
              <a:rPr lang="en-US" sz="1600" i="1" dirty="0"/>
              <a:t>one of my past relationships I let my boyfriend take me too </a:t>
            </a:r>
            <a:r>
              <a:rPr lang="en-US" sz="1600" i="1" dirty="0" smtClean="0"/>
              <a:t>far…and </a:t>
            </a:r>
            <a:r>
              <a:rPr lang="en-US" sz="1600" i="1" dirty="0"/>
              <a:t>I really can't forgive myself. I am praying God helps me forgive myself. It is tough to overcome something that has gone against your beliefs and I was stupid enough to let it happen. Each day I pray I can overcome this. </a:t>
            </a:r>
            <a:endParaRPr lang="en-US" sz="1600" i="1" dirty="0" smtClean="0"/>
          </a:p>
          <a:p>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3245299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What’s Next?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3543802"/>
              </p:ext>
            </p:extLst>
          </p:nvPr>
        </p:nvGraphicFramePr>
        <p:xfrm>
          <a:off x="152400" y="609601"/>
          <a:ext cx="6324600" cy="2971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
        <p:nvSpPr>
          <p:cNvPr id="6" name="TextBox 5"/>
          <p:cNvSpPr txBox="1"/>
          <p:nvPr/>
        </p:nvSpPr>
        <p:spPr>
          <a:xfrm>
            <a:off x="76200" y="3124200"/>
            <a:ext cx="8991600" cy="3539430"/>
          </a:xfrm>
          <a:prstGeom prst="rect">
            <a:avLst/>
          </a:prstGeom>
          <a:noFill/>
        </p:spPr>
        <p:txBody>
          <a:bodyPr wrap="square" rtlCol="0">
            <a:spAutoFit/>
          </a:bodyPr>
          <a:lstStyle/>
          <a:p>
            <a:endParaRPr lang="en-US" sz="1600" i="1" dirty="0" smtClean="0"/>
          </a:p>
          <a:p>
            <a:r>
              <a:rPr lang="en-US" sz="1600" dirty="0" err="1" smtClean="0"/>
              <a:t>Chanelle</a:t>
            </a:r>
            <a:r>
              <a:rPr lang="en-US" sz="1600" dirty="0" smtClean="0"/>
              <a:t>  |  </a:t>
            </a:r>
            <a:r>
              <a:rPr lang="en-US" sz="1600" i="1" dirty="0" smtClean="0"/>
              <a:t>Recently, I overheard someone talking about a young man who was coming to the church and was trying to get a career as a bartender. I really admired the way she spoke very neutrally with him, despite thinking that he should not become a bartender. She didn't even let on that she thought it was wrong. She just welcomed him to come closer to Jesus</a:t>
            </a:r>
            <a:r>
              <a:rPr lang="en-US" sz="1600" b="1" i="1" dirty="0" smtClean="0"/>
              <a:t>. She knew that Jesus could do so much better of a job leading the young man on the path his life needed to take than she did.</a:t>
            </a:r>
          </a:p>
          <a:p>
            <a:endParaRPr lang="en-US" sz="1600" dirty="0"/>
          </a:p>
          <a:p>
            <a:r>
              <a:rPr lang="en-US" sz="1600" i="1" dirty="0"/>
              <a:t>I once visited to a church near my home church which has a reputation for being really liberal. Everyone was so welcoming and casual (everyone was wearing jeans) and I felt so free from peer pressure. They sang a song that said "There is freedom in the house of the Lord" and I just started crying. That afternoon I went back to my home church and one of my dad's friends came up to me ask me why I was wearing jeans and why I didn't go to church </a:t>
            </a:r>
            <a:endParaRPr lang="en-US" sz="1600" i="1" dirty="0" smtClean="0"/>
          </a:p>
          <a:p>
            <a:endParaRPr lang="en-US" sz="1600" dirty="0" smtClean="0"/>
          </a:p>
          <a:p>
            <a:endParaRPr lang="en-US" sz="1600" dirty="0"/>
          </a:p>
        </p:txBody>
      </p:sp>
    </p:spTree>
    <p:extLst>
      <p:ext uri="{BB962C8B-B14F-4D97-AF65-F5344CB8AC3E}">
        <p14:creationId xmlns:p14="http://schemas.microsoft.com/office/powerpoint/2010/main" val="603680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a:xfrm>
            <a:off x="1295400" y="2514600"/>
            <a:ext cx="6629400" cy="3611563"/>
          </a:xfrm>
        </p:spPr>
        <p:txBody>
          <a:bodyPr/>
          <a:lstStyle/>
          <a:p>
            <a:pPr marL="0" indent="0" algn="ctr">
              <a:buNone/>
            </a:pPr>
            <a:r>
              <a:rPr lang="en-US" i="1" dirty="0" smtClean="0"/>
              <a:t>Do you care more about your children, or your traditions?</a:t>
            </a:r>
            <a:endParaRPr lang="en-US" i="1" dirty="0"/>
          </a:p>
        </p:txBody>
      </p:sp>
      <p:sp>
        <p:nvSpPr>
          <p:cNvPr id="2" name="Footer Placeholder 1"/>
          <p:cNvSpPr>
            <a:spLocks noGrp="1"/>
          </p:cNvSpPr>
          <p:nvPr>
            <p:ph type="ftr" sz="quarter" idx="11"/>
          </p:nvPr>
        </p:nvSpPr>
        <p:spPr/>
        <p:txBody>
          <a:bodyPr/>
          <a:lstStyle/>
          <a:p>
            <a:r>
              <a:rPr lang="en-US" smtClean="0"/>
              <a:t>CLINT JENKIN PHD l</a:t>
            </a:r>
            <a:r>
              <a:rPr lang="en-US" smtClean="0">
                <a:solidFill>
                  <a:srgbClr val="C00000"/>
                </a:solidFill>
              </a:rPr>
              <a:t> barna.org</a:t>
            </a:r>
            <a:endParaRPr lang="en-US" dirty="0">
              <a:solidFill>
                <a:srgbClr val="C00000"/>
              </a:solidFill>
            </a:endParaRPr>
          </a:p>
        </p:txBody>
      </p:sp>
    </p:spTree>
    <p:extLst>
      <p:ext uri="{BB962C8B-B14F-4D97-AF65-F5344CB8AC3E}">
        <p14:creationId xmlns:p14="http://schemas.microsoft.com/office/powerpoint/2010/main" val="37723805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5833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Does Young Adult Retention Matter?</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 The </a:t>
            </a:r>
            <a:r>
              <a:rPr lang="en-US" sz="2800" dirty="0"/>
              <a:t>median age of the Adventist community is 58. This figure includes un-baptized children in church families. The median age is even higher among native born White and Black members although the median age in the U.S is 36. These statistics are obvious in our congregations yet many churches lack active and thriving ministries specifically targeting young adults. </a:t>
            </a:r>
          </a:p>
          <a:p>
            <a:endParaRPr lang="en-US" dirty="0"/>
          </a:p>
        </p:txBody>
      </p:sp>
    </p:spTree>
    <p:extLst>
      <p:ext uri="{BB962C8B-B14F-4D97-AF65-F5344CB8AC3E}">
        <p14:creationId xmlns:p14="http://schemas.microsoft.com/office/powerpoint/2010/main" val="2141842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Does Young Adult Retention Matter?</a:t>
            </a:r>
            <a:endParaRPr lang="en-US" dirty="0"/>
          </a:p>
        </p:txBody>
      </p:sp>
      <p:sp>
        <p:nvSpPr>
          <p:cNvPr id="3" name="Content Placeholder 2"/>
          <p:cNvSpPr>
            <a:spLocks noGrp="1"/>
          </p:cNvSpPr>
          <p:nvPr>
            <p:ph idx="1"/>
          </p:nvPr>
        </p:nvSpPr>
        <p:spPr/>
        <p:txBody>
          <a:bodyPr>
            <a:normAutofit/>
          </a:bodyPr>
          <a:lstStyle/>
          <a:p>
            <a:r>
              <a:rPr lang="en-US" sz="2000" dirty="0"/>
              <a:t>Demographer George </a:t>
            </a:r>
            <a:r>
              <a:rPr lang="en-US" sz="2000" dirty="0" err="1"/>
              <a:t>Barna</a:t>
            </a:r>
            <a:r>
              <a:rPr lang="en-US" sz="2000" dirty="0"/>
              <a:t> states that:</a:t>
            </a:r>
          </a:p>
          <a:p>
            <a:pPr marL="0" indent="0">
              <a:buNone/>
            </a:pPr>
            <a:r>
              <a:rPr lang="en-US" sz="2000" dirty="0"/>
              <a:t> “The most potent data regarding disengagement is that a majority of </a:t>
            </a:r>
            <a:r>
              <a:rPr lang="en-US" sz="2000" dirty="0" err="1"/>
              <a:t>twentysomethings</a:t>
            </a:r>
            <a:r>
              <a:rPr lang="en-US" sz="2000" dirty="0"/>
              <a:t> (61% of today's young adults) had been churched at one time during their teen years but they are now spiritually disengaged (i.e., not actively attending church, reading the Bible, or praying)…The current state of ministry to </a:t>
            </a:r>
            <a:r>
              <a:rPr lang="en-US" sz="2000" dirty="0" err="1"/>
              <a:t>twentysomethings</a:t>
            </a:r>
            <a:r>
              <a:rPr lang="en-US" sz="2000" dirty="0"/>
              <a:t> is woefully inadequate to address the spiritual needs of millions of young adults. These individuals are making significant life choices and determining the patterns and preferences of their spiritual reality while churches wait, generally in vain, for them to return after college or when the kids come." </a:t>
            </a:r>
          </a:p>
          <a:p>
            <a:endParaRPr lang="en-US" dirty="0"/>
          </a:p>
        </p:txBody>
      </p:sp>
    </p:spTree>
    <p:extLst>
      <p:ext uri="{BB962C8B-B14F-4D97-AF65-F5344CB8AC3E}">
        <p14:creationId xmlns:p14="http://schemas.microsoft.com/office/powerpoint/2010/main" val="830816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“Many younger </a:t>
            </a:r>
            <a:r>
              <a:rPr lang="en-US" sz="3200" dirty="0" err="1"/>
              <a:t>unchurched</a:t>
            </a:r>
            <a:r>
              <a:rPr lang="en-US" sz="3200" dirty="0"/>
              <a:t> value spiritual matters but, say they are turned off by religion” yet “almost 90 percent of the </a:t>
            </a:r>
            <a:r>
              <a:rPr lang="en-US" sz="3200" dirty="0" err="1"/>
              <a:t>unchurched</a:t>
            </a:r>
            <a:r>
              <a:rPr lang="en-US" sz="3200" dirty="0"/>
              <a:t> twenty- to- twenty-nine- year- olds said they would be willing to listen if someone wanted to tell them about Christianity” </a:t>
            </a:r>
          </a:p>
          <a:p>
            <a:endParaRPr lang="en-US" dirty="0"/>
          </a:p>
        </p:txBody>
      </p:sp>
    </p:spTree>
    <p:extLst>
      <p:ext uri="{BB962C8B-B14F-4D97-AF65-F5344CB8AC3E}">
        <p14:creationId xmlns:p14="http://schemas.microsoft.com/office/powerpoint/2010/main" val="1160291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Seventy-five percent of those over thirty agreed to this statement as well. Moreover, three out of five younger </a:t>
            </a:r>
            <a:r>
              <a:rPr lang="en-US" sz="2800" dirty="0" err="1"/>
              <a:t>unchurched</a:t>
            </a:r>
            <a:r>
              <a:rPr lang="en-US" sz="2800" dirty="0"/>
              <a:t> respondents agreed they would be willing to study the bible if a friend asks them to do so and more than 60 percent said they would attend church if it presented truth in an understandable and relevant way</a:t>
            </a:r>
          </a:p>
        </p:txBody>
      </p:sp>
    </p:spTree>
    <p:extLst>
      <p:ext uri="{BB962C8B-B14F-4D97-AF65-F5344CB8AC3E}">
        <p14:creationId xmlns:p14="http://schemas.microsoft.com/office/powerpoint/2010/main" val="117112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Young Adults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Rejection of hierarchy</a:t>
            </a:r>
          </a:p>
          <a:p>
            <a:r>
              <a:rPr lang="en-US" sz="2800" dirty="0" smtClean="0"/>
              <a:t>Individualism to Community</a:t>
            </a:r>
          </a:p>
          <a:p>
            <a:r>
              <a:rPr lang="en-US" sz="2800" dirty="0" smtClean="0"/>
              <a:t>Have a sense of entitlement</a:t>
            </a:r>
          </a:p>
          <a:p>
            <a:r>
              <a:rPr lang="en-US" sz="2800" dirty="0" smtClean="0"/>
              <a:t>They are over-indulged/overprotected  </a:t>
            </a:r>
          </a:p>
          <a:p>
            <a:r>
              <a:rPr lang="en-US" sz="2800" dirty="0" smtClean="0"/>
              <a:t>Different concept of truth</a:t>
            </a:r>
          </a:p>
          <a:p>
            <a:r>
              <a:rPr lang="en-US" sz="2800" dirty="0" err="1" smtClean="0"/>
              <a:t>Mediavores</a:t>
            </a:r>
            <a:endParaRPr lang="en-US" sz="2800" dirty="0" smtClean="0"/>
          </a:p>
          <a:p>
            <a:r>
              <a:rPr lang="en-US" sz="2800" dirty="0" smtClean="0"/>
              <a:t>Global</a:t>
            </a:r>
          </a:p>
          <a:p>
            <a:endParaRPr lang="en-US" dirty="0" smtClean="0"/>
          </a:p>
          <a:p>
            <a:endParaRPr lang="en-US" dirty="0"/>
          </a:p>
        </p:txBody>
      </p:sp>
    </p:spTree>
    <p:extLst>
      <p:ext uri="{BB962C8B-B14F-4D97-AF65-F5344CB8AC3E}">
        <p14:creationId xmlns:p14="http://schemas.microsoft.com/office/powerpoint/2010/main" val="265889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Young Adults</a:t>
            </a:r>
            <a:endParaRPr lang="en-US" dirty="0"/>
          </a:p>
        </p:txBody>
      </p:sp>
      <p:sp>
        <p:nvSpPr>
          <p:cNvPr id="3" name="Content Placeholder 2"/>
          <p:cNvSpPr>
            <a:spLocks noGrp="1"/>
          </p:cNvSpPr>
          <p:nvPr>
            <p:ph idx="1"/>
          </p:nvPr>
        </p:nvSpPr>
        <p:spPr/>
        <p:txBody>
          <a:bodyPr>
            <a:normAutofit/>
          </a:bodyPr>
          <a:lstStyle/>
          <a:p>
            <a:r>
              <a:rPr lang="en-US" sz="2800" dirty="0" smtClean="0"/>
              <a:t>They are pressured </a:t>
            </a:r>
          </a:p>
          <a:p>
            <a:r>
              <a:rPr lang="en-US" sz="2800" dirty="0" smtClean="0"/>
              <a:t>They seek authenticity </a:t>
            </a:r>
          </a:p>
          <a:p>
            <a:r>
              <a:rPr lang="en-US" sz="2800" dirty="0" smtClean="0"/>
              <a:t>Multicultural</a:t>
            </a:r>
          </a:p>
          <a:p>
            <a:r>
              <a:rPr lang="en-US" sz="2800" dirty="0" smtClean="0"/>
              <a:t>Narrative/Experiential </a:t>
            </a:r>
          </a:p>
          <a:p>
            <a:r>
              <a:rPr lang="en-US" sz="2800" dirty="0" smtClean="0"/>
              <a:t>Have a known an unknown search for more</a:t>
            </a:r>
            <a:endParaRPr lang="en-US" sz="2800" dirty="0"/>
          </a:p>
        </p:txBody>
      </p:sp>
    </p:spTree>
    <p:extLst>
      <p:ext uri="{BB962C8B-B14F-4D97-AF65-F5344CB8AC3E}">
        <p14:creationId xmlns:p14="http://schemas.microsoft.com/office/powerpoint/2010/main" val="4225652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3062</TotalTime>
  <Words>1962</Words>
  <Application>Microsoft Macintosh PowerPoint</Application>
  <PresentationFormat>On-screen Show (4:3)</PresentationFormat>
  <Paragraphs>167</Paragraphs>
  <Slides>36</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36</vt:i4>
      </vt:variant>
    </vt:vector>
  </HeadingPairs>
  <TitlesOfParts>
    <vt:vector size="45" baseType="lpstr">
      <vt:lpstr>Arial</vt:lpstr>
      <vt:lpstr>Calibri</vt:lpstr>
      <vt:lpstr>Franklin Gothic Book</vt:lpstr>
      <vt:lpstr>Franklin Gothic Medium</vt:lpstr>
      <vt:lpstr>Tunga</vt:lpstr>
      <vt:lpstr>Wingdings</vt:lpstr>
      <vt:lpstr>Angles</vt:lpstr>
      <vt:lpstr>1_Angles</vt:lpstr>
      <vt:lpstr>Office Theme</vt:lpstr>
      <vt:lpstr>You Lost Me</vt:lpstr>
      <vt:lpstr>Why Does Young Adult Retention Matter?</vt:lpstr>
      <vt:lpstr>Why Does Young Adult Retention Matter?</vt:lpstr>
      <vt:lpstr>Why Does Young Adult Retention Matter?</vt:lpstr>
      <vt:lpstr>Why Does Young Adult Retention Matter?</vt:lpstr>
      <vt:lpstr>PowerPoint Presentation</vt:lpstr>
      <vt:lpstr>PowerPoint Presentation</vt:lpstr>
      <vt:lpstr>Characteristics of Young Adults</vt:lpstr>
      <vt:lpstr>Characteristics of Young Adults</vt:lpstr>
      <vt:lpstr>Generational Differences</vt:lpstr>
      <vt:lpstr>Generational Differences</vt:lpstr>
      <vt:lpstr>Generational Differences</vt:lpstr>
      <vt:lpstr>PowerPoint Presentation</vt:lpstr>
      <vt:lpstr>PowerPoint Presentation</vt:lpstr>
      <vt:lpstr>PowerPoint Presentation</vt:lpstr>
      <vt:lpstr>Why Do Young Adults Leave Church?</vt:lpstr>
      <vt:lpstr>Why Do Young Adults Leave Church?</vt:lpstr>
      <vt:lpstr>Why Do Young Adults Leave Church?</vt:lpstr>
      <vt:lpstr>Why Do Young Adults Leave Church?</vt:lpstr>
      <vt:lpstr>Why Do Young Adults Leave Church?</vt:lpstr>
      <vt:lpstr>Why Do Young Adults Leave Church?</vt:lpstr>
      <vt:lpstr>Christian Millennials</vt:lpstr>
      <vt:lpstr>Engaged v Unengaged</vt:lpstr>
      <vt:lpstr>Engaged v. Unengaged: Attitudes</vt:lpstr>
      <vt:lpstr>Engaged v. Unengaged: Attitudes </vt:lpstr>
      <vt:lpstr>Engaged v. Unengaged: Behaviors</vt:lpstr>
      <vt:lpstr>Engaged v. Unengaged: Beliefs</vt:lpstr>
      <vt:lpstr>Engaged v. Unengaged: Lifestyle</vt:lpstr>
      <vt:lpstr>Engaged v. Unengaged: Lifestyle</vt:lpstr>
      <vt:lpstr>Engaged v. Unengaged: Lifestyle</vt:lpstr>
      <vt:lpstr>What’s Next?</vt:lpstr>
      <vt:lpstr>What’s Next?</vt:lpstr>
      <vt:lpstr>What’s Next?</vt:lpstr>
      <vt:lpstr>What’s Next?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Lost Me</dc:title>
  <dc:creator>sydneyh</dc:creator>
  <cp:lastModifiedBy>jcnsda@gmail.com</cp:lastModifiedBy>
  <cp:revision>11</cp:revision>
  <dcterms:created xsi:type="dcterms:W3CDTF">2013-06-30T21:33:54Z</dcterms:created>
  <dcterms:modified xsi:type="dcterms:W3CDTF">2016-04-02T13:13:46Z</dcterms:modified>
</cp:coreProperties>
</file>